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29LT Bukra Semi Condensed Bold" charset="1" panose="020B0806040000000004"/>
      <p:regular r:id="rId28"/>
    </p:embeddedFont>
    <p:embeddedFont>
      <p:font typeface="Arial Bold" charset="1" panose="020B0802020202020204"/>
      <p:regular r:id="rId29"/>
    </p:embeddedFont>
    <p:embeddedFont>
      <p:font typeface="Arial" charset="1" panose="020B0502020202020204"/>
      <p:regular r:id="rId30"/>
    </p:embeddedFont>
    <p:embeddedFont>
      <p:font typeface="Arimo Bold" charset="1" panose="020B0704020202020204"/>
      <p:regular r:id="rId31"/>
    </p:embeddedFont>
    <p:embeddedFont>
      <p:font typeface="RoxboroughCF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jpeg" Type="http://schemas.openxmlformats.org/officeDocument/2006/relationships/image"/><Relationship Id="rId2" Target="../media/image5.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5.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41.png" Type="http://schemas.openxmlformats.org/officeDocument/2006/relationships/image"/><Relationship Id="rId2" Target="../media/image5.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13.png" Type="http://schemas.openxmlformats.org/officeDocument/2006/relationships/image"/><Relationship Id="rId12" Target="../media/image42.png" Type="http://schemas.openxmlformats.org/officeDocument/2006/relationships/image"/><Relationship Id="rId2" Target="../media/image12.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43.png" Type="http://schemas.openxmlformats.org/officeDocument/2006/relationships/image"/><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4.jpeg" Type="http://schemas.openxmlformats.org/officeDocument/2006/relationships/image"/><Relationship Id="rId4" Target="../media/image4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6.jpeg" Type="http://schemas.openxmlformats.org/officeDocument/2006/relationships/image"/><Relationship Id="rId4" Target="../media/image4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48.pn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2" Target="../media/image5.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51.jpeg" Type="http://schemas.openxmlformats.org/officeDocument/2006/relationships/image"/><Relationship Id="rId2" Target="../media/image5.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52.jpeg" Type="http://schemas.openxmlformats.org/officeDocument/2006/relationships/image"/><Relationship Id="rId5" Target="../media/VAGNVSsP1kk.mp4" Type="http://schemas.openxmlformats.org/officeDocument/2006/relationships/video"/><Relationship Id="rId6" Target="../media/VAGNVSsP1kk.mp4" Type="http://schemas.microsoft.com/office/2007/relationships/media"/></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media/image61.png" Type="http://schemas.openxmlformats.org/officeDocument/2006/relationships/image"/><Relationship Id="rId13" Target="../media/image62.svg" Type="http://schemas.openxmlformats.org/officeDocument/2006/relationships/image"/><Relationship Id="rId14" Target="../media/image63.gif" Type="http://schemas.openxmlformats.org/officeDocument/2006/relationships/image"/><Relationship Id="rId2" Target="../media/image12.png" Type="http://schemas.openxmlformats.org/officeDocument/2006/relationships/image"/><Relationship Id="rId3" Target="../media/image13.pn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https://doi.org/10.38065/euroasiaorg.383" TargetMode="External" Type="http://schemas.openxmlformats.org/officeDocument/2006/relationships/hyperlink"/><Relationship Id="rId3" Target="https://dergipark.org.tr/tr/pub/fumbd/issue/76699/1335583" TargetMode="External" Type="http://schemas.openxmlformats.org/officeDocument/2006/relationships/hyperlink"/><Relationship Id="rId4" Target="../media/image12.pn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warse.org/IJATCSE/static/pdf/file/ijatcse210922020.pdf" TargetMode="External" Type="http://schemas.openxmlformats.org/officeDocument/2006/relationships/hyperlink"/><Relationship Id="rId3" Target="https://arxiv.org/pdf/2001.11316v4" TargetMode="External" Type="http://schemas.openxmlformats.org/officeDocument/2006/relationships/hyperlink"/><Relationship Id="rId4" Target="../media/image13.pn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29.png" Type="http://schemas.openxmlformats.org/officeDocument/2006/relationships/image"/><Relationship Id="rId19" Target="../media/image30.svg" Type="http://schemas.openxmlformats.org/officeDocument/2006/relationships/image"/><Relationship Id="rId2" Target="../media/image5.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5.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871954" y="3066097"/>
            <a:ext cx="6544092" cy="6544092"/>
          </a:xfrm>
          <a:custGeom>
            <a:avLst/>
            <a:gdLst/>
            <a:ahLst/>
            <a:cxnLst/>
            <a:rect r="r" b="b" t="t" l="l"/>
            <a:pathLst>
              <a:path h="6544092" w="6544092">
                <a:moveTo>
                  <a:pt x="0" y="0"/>
                </a:moveTo>
                <a:lnTo>
                  <a:pt x="6544092" y="0"/>
                </a:lnTo>
                <a:lnTo>
                  <a:pt x="6544092" y="6544092"/>
                </a:lnTo>
                <a:lnTo>
                  <a:pt x="0" y="6544092"/>
                </a:lnTo>
                <a:lnTo>
                  <a:pt x="0" y="0"/>
                </a:lnTo>
                <a:close/>
              </a:path>
            </a:pathLst>
          </a:custGeom>
          <a:blipFill>
            <a:blip r:embed="rId3"/>
            <a:stretch>
              <a:fillRect l="0" t="0" r="0" b="0"/>
            </a:stretch>
          </a:blipFill>
        </p:spPr>
      </p:sp>
      <p:sp>
        <p:nvSpPr>
          <p:cNvPr name="Freeform 4" id="4"/>
          <p:cNvSpPr/>
          <p:nvPr/>
        </p:nvSpPr>
        <p:spPr>
          <a:xfrm flipH="false" flipV="false" rot="0">
            <a:off x="5509356" y="4699068"/>
            <a:ext cx="7269288" cy="81779"/>
          </a:xfrm>
          <a:custGeom>
            <a:avLst/>
            <a:gdLst/>
            <a:ahLst/>
            <a:cxnLst/>
            <a:rect r="r" b="b" t="t" l="l"/>
            <a:pathLst>
              <a:path h="81779" w="7269288">
                <a:moveTo>
                  <a:pt x="0" y="0"/>
                </a:moveTo>
                <a:lnTo>
                  <a:pt x="7269288" y="0"/>
                </a:lnTo>
                <a:lnTo>
                  <a:pt x="7269288" y="81779"/>
                </a:lnTo>
                <a:lnTo>
                  <a:pt x="0" y="81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324698" y="2818447"/>
            <a:ext cx="11638605" cy="1750060"/>
          </a:xfrm>
          <a:prstGeom prst="rect">
            <a:avLst/>
          </a:prstGeom>
        </p:spPr>
        <p:txBody>
          <a:bodyPr anchor="t" rtlCol="false" tIns="0" lIns="0" bIns="0" rIns="0">
            <a:spAutoFit/>
          </a:bodyPr>
          <a:lstStyle/>
          <a:p>
            <a:pPr algn="ctr">
              <a:lnSpc>
                <a:spcPts val="6439"/>
              </a:lnSpc>
            </a:pPr>
            <a:r>
              <a:rPr lang="en-US" sz="4599">
                <a:solidFill>
                  <a:srgbClr val="000000"/>
                </a:solidFill>
                <a:latin typeface="29LT Bukra Semi Condensed Bold"/>
                <a:ea typeface="29LT Bukra Semi Condensed Bold"/>
                <a:cs typeface="29LT Bukra Semi Condensed Bold"/>
                <a:sym typeface="29LT Bukra Semi Condensed Bold"/>
              </a:rPr>
              <a:t>TÜRKÇE DOĞAL DİL İŞLEME</a:t>
            </a:r>
          </a:p>
          <a:p>
            <a:pPr algn="ctr">
              <a:lnSpc>
                <a:spcPts val="6439"/>
              </a:lnSpc>
              <a:spcBef>
                <a:spcPct val="0"/>
              </a:spcBef>
            </a:pPr>
            <a:r>
              <a:rPr lang="en-US" sz="4599">
                <a:solidFill>
                  <a:srgbClr val="000000"/>
                </a:solidFill>
                <a:latin typeface="29LT Bukra Semi Condensed Bold"/>
                <a:ea typeface="29LT Bukra Semi Condensed Bold"/>
                <a:cs typeface="29LT Bukra Semi Condensed Bold"/>
                <a:sym typeface="29LT Bukra Semi Condensed Bold"/>
              </a:rPr>
              <a:t>YARIŞMASI</a:t>
            </a:r>
          </a:p>
        </p:txBody>
      </p:sp>
      <p:sp>
        <p:nvSpPr>
          <p:cNvPr name="TextBox 6" id="6"/>
          <p:cNvSpPr txBox="true"/>
          <p:nvPr/>
        </p:nvSpPr>
        <p:spPr>
          <a:xfrm rot="0">
            <a:off x="7116431" y="1589594"/>
            <a:ext cx="3867234" cy="905003"/>
          </a:xfrm>
          <a:prstGeom prst="rect">
            <a:avLst/>
          </a:prstGeom>
        </p:spPr>
        <p:txBody>
          <a:bodyPr anchor="t" rtlCol="false" tIns="0" lIns="0" bIns="0" rIns="0">
            <a:spAutoFit/>
          </a:bodyPr>
          <a:lstStyle/>
          <a:p>
            <a:pPr algn="r">
              <a:lnSpc>
                <a:spcPts val="6250"/>
              </a:lnSpc>
              <a:spcBef>
                <a:spcPct val="0"/>
              </a:spcBef>
            </a:pPr>
            <a:r>
              <a:rPr lang="en-US" sz="4464">
                <a:solidFill>
                  <a:srgbClr val="000000"/>
                </a:solidFill>
                <a:latin typeface="29LT Bukra Semi Condensed Bold"/>
                <a:ea typeface="29LT Bukra Semi Condensed Bold"/>
                <a:cs typeface="29LT Bukra Semi Condensed Bold"/>
                <a:sym typeface="29LT Bukra Semi Condensed Bold"/>
              </a:rPr>
              <a:t>Serbest Görev</a:t>
            </a:r>
          </a:p>
        </p:txBody>
      </p:sp>
      <p:sp>
        <p:nvSpPr>
          <p:cNvPr name="TextBox 7" id="7"/>
          <p:cNvSpPr txBox="true"/>
          <p:nvPr/>
        </p:nvSpPr>
        <p:spPr>
          <a:xfrm rot="0">
            <a:off x="7192268" y="5010150"/>
            <a:ext cx="3791396" cy="6470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rial Bold"/>
                <a:ea typeface="Arial Bold"/>
                <a:cs typeface="Arial Bold"/>
                <a:sym typeface="Arial Bold"/>
              </a:rPr>
              <a:t>8 - 9 Ağustos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TextBox 3" id="3"/>
          <p:cNvSpPr txBox="true"/>
          <p:nvPr/>
        </p:nvSpPr>
        <p:spPr>
          <a:xfrm rot="0">
            <a:off x="12215634" y="5035931"/>
            <a:ext cx="5583364" cy="323723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Arial"/>
                <a:ea typeface="Arial"/>
                <a:cs typeface="Arial"/>
                <a:sym typeface="Arial"/>
              </a:rPr>
              <a:t>K</a:t>
            </a:r>
            <a:r>
              <a:rPr lang="en-US" sz="2300">
                <a:solidFill>
                  <a:srgbClr val="000000"/>
                </a:solidFill>
                <a:latin typeface="Arial"/>
                <a:ea typeface="Arial"/>
                <a:cs typeface="Arial"/>
                <a:sym typeface="Arial"/>
              </a:rPr>
              <a:t>endi veri setimizi oluşturmak için trendyol’dan web scraping yöntemiyle veri çektik. Web scraping kodunu yazarken </a:t>
            </a:r>
            <a:r>
              <a:rPr lang="en-US" sz="2300">
                <a:solidFill>
                  <a:srgbClr val="FF3131"/>
                </a:solidFill>
                <a:latin typeface="Arial Bold"/>
                <a:ea typeface="Arial Bold"/>
                <a:cs typeface="Arial Bold"/>
                <a:sym typeface="Arial Bold"/>
              </a:rPr>
              <a:t>BeautifulSoup</a:t>
            </a:r>
            <a:r>
              <a:rPr lang="en-US" sz="2300">
                <a:solidFill>
                  <a:srgbClr val="000000"/>
                </a:solidFill>
                <a:latin typeface="Arial"/>
                <a:ea typeface="Arial"/>
                <a:cs typeface="Arial"/>
                <a:sym typeface="Arial"/>
              </a:rPr>
              <a:t>, </a:t>
            </a:r>
            <a:r>
              <a:rPr lang="en-US" sz="2300">
                <a:solidFill>
                  <a:srgbClr val="FF3131"/>
                </a:solidFill>
                <a:latin typeface="Arial Bold"/>
                <a:ea typeface="Arial Bold"/>
                <a:cs typeface="Arial Bold"/>
                <a:sym typeface="Arial Bold"/>
              </a:rPr>
              <a:t>Selenium</a:t>
            </a:r>
            <a:r>
              <a:rPr lang="en-US" sz="2300">
                <a:solidFill>
                  <a:srgbClr val="000000"/>
                </a:solidFill>
                <a:latin typeface="Arial Bold"/>
                <a:ea typeface="Arial Bold"/>
                <a:cs typeface="Arial Bold"/>
                <a:sym typeface="Arial Bold"/>
              </a:rPr>
              <a:t> </a:t>
            </a:r>
            <a:r>
              <a:rPr lang="en-US" sz="2300">
                <a:solidFill>
                  <a:srgbClr val="000000"/>
                </a:solidFill>
                <a:latin typeface="Arial"/>
                <a:ea typeface="Arial"/>
                <a:cs typeface="Arial"/>
                <a:sym typeface="Arial"/>
              </a:rPr>
              <a:t>ve </a:t>
            </a:r>
            <a:r>
              <a:rPr lang="en-US" sz="2300">
                <a:solidFill>
                  <a:srgbClr val="FF3131"/>
                </a:solidFill>
                <a:latin typeface="Arial Bold"/>
                <a:ea typeface="Arial Bold"/>
                <a:cs typeface="Arial Bold"/>
                <a:sym typeface="Arial Bold"/>
              </a:rPr>
              <a:t>pandas </a:t>
            </a:r>
            <a:r>
              <a:rPr lang="en-US" sz="2300">
                <a:solidFill>
                  <a:srgbClr val="000000"/>
                </a:solidFill>
                <a:latin typeface="Arial"/>
                <a:ea typeface="Arial"/>
                <a:cs typeface="Arial"/>
                <a:sym typeface="Arial"/>
              </a:rPr>
              <a:t>kütüphanelerinden yararlandık. Veri çekerken güvenlik protokolüne takılmamak ve veri kaybını önlemek için yorum yıldızına göre yorumları çekebilen bir kod geliştirdik.</a:t>
            </a:r>
          </a:p>
        </p:txBody>
      </p:sp>
      <p:sp>
        <p:nvSpPr>
          <p:cNvPr name="Freeform 4" id="4"/>
          <p:cNvSpPr/>
          <p:nvPr/>
        </p:nvSpPr>
        <p:spPr>
          <a:xfrm flipH="false" flipV="false" rot="0">
            <a:off x="13721397" y="0"/>
            <a:ext cx="2824508" cy="2820978"/>
          </a:xfrm>
          <a:custGeom>
            <a:avLst/>
            <a:gdLst/>
            <a:ahLst/>
            <a:cxnLst/>
            <a:rect r="r" b="b" t="t" l="l"/>
            <a:pathLst>
              <a:path h="2820978" w="2824508">
                <a:moveTo>
                  <a:pt x="0" y="0"/>
                </a:moveTo>
                <a:lnTo>
                  <a:pt x="2824508" y="0"/>
                </a:lnTo>
                <a:lnTo>
                  <a:pt x="2824508" y="2820978"/>
                </a:lnTo>
                <a:lnTo>
                  <a:pt x="0" y="2820978"/>
                </a:lnTo>
                <a:lnTo>
                  <a:pt x="0" y="0"/>
                </a:lnTo>
                <a:close/>
              </a:path>
            </a:pathLst>
          </a:custGeom>
          <a:blipFill>
            <a:blip r:embed="rId3"/>
            <a:stretch>
              <a:fillRect l="0" t="0" r="0" b="0"/>
            </a:stretch>
          </a:blipFill>
        </p:spPr>
      </p:sp>
      <p:sp>
        <p:nvSpPr>
          <p:cNvPr name="Freeform 5" id="5"/>
          <p:cNvSpPr/>
          <p:nvPr/>
        </p:nvSpPr>
        <p:spPr>
          <a:xfrm flipH="false" flipV="false" rot="0">
            <a:off x="14060277" y="1021060"/>
            <a:ext cx="389429" cy="389429"/>
          </a:xfrm>
          <a:custGeom>
            <a:avLst/>
            <a:gdLst/>
            <a:ahLst/>
            <a:cxnLst/>
            <a:rect r="r" b="b" t="t" l="l"/>
            <a:pathLst>
              <a:path h="389429" w="389429">
                <a:moveTo>
                  <a:pt x="0" y="0"/>
                </a:moveTo>
                <a:lnTo>
                  <a:pt x="389428" y="0"/>
                </a:lnTo>
                <a:lnTo>
                  <a:pt x="389428" y="389429"/>
                </a:lnTo>
                <a:lnTo>
                  <a:pt x="0" y="389429"/>
                </a:lnTo>
                <a:lnTo>
                  <a:pt x="0" y="0"/>
                </a:lnTo>
                <a:close/>
              </a:path>
            </a:pathLst>
          </a:custGeom>
          <a:blipFill>
            <a:blip r:embed="rId4"/>
            <a:stretch>
              <a:fillRect l="0" t="0" r="0" b="0"/>
            </a:stretch>
          </a:blipFill>
        </p:spPr>
      </p:sp>
      <p:sp>
        <p:nvSpPr>
          <p:cNvPr name="Freeform 6" id="6"/>
          <p:cNvSpPr/>
          <p:nvPr/>
        </p:nvSpPr>
        <p:spPr>
          <a:xfrm flipH="false" flipV="false" rot="0">
            <a:off x="14554098" y="375078"/>
            <a:ext cx="410666" cy="410666"/>
          </a:xfrm>
          <a:custGeom>
            <a:avLst/>
            <a:gdLst/>
            <a:ahLst/>
            <a:cxnLst/>
            <a:rect r="r" b="b" t="t" l="l"/>
            <a:pathLst>
              <a:path h="410666" w="410666">
                <a:moveTo>
                  <a:pt x="0" y="0"/>
                </a:moveTo>
                <a:lnTo>
                  <a:pt x="410665" y="0"/>
                </a:lnTo>
                <a:lnTo>
                  <a:pt x="410665" y="410666"/>
                </a:lnTo>
                <a:lnTo>
                  <a:pt x="0" y="410666"/>
                </a:lnTo>
                <a:lnTo>
                  <a:pt x="0" y="0"/>
                </a:lnTo>
                <a:close/>
              </a:path>
            </a:pathLst>
          </a:custGeom>
          <a:blipFill>
            <a:blip r:embed="rId5"/>
            <a:stretch>
              <a:fillRect l="0" t="0" r="0" b="0"/>
            </a:stretch>
          </a:blipFill>
        </p:spPr>
      </p:sp>
      <p:sp>
        <p:nvSpPr>
          <p:cNvPr name="Freeform 7" id="7"/>
          <p:cNvSpPr/>
          <p:nvPr/>
        </p:nvSpPr>
        <p:spPr>
          <a:xfrm flipH="false" flipV="false" rot="0">
            <a:off x="15333377" y="379517"/>
            <a:ext cx="341063" cy="341063"/>
          </a:xfrm>
          <a:custGeom>
            <a:avLst/>
            <a:gdLst/>
            <a:ahLst/>
            <a:cxnLst/>
            <a:rect r="r" b="b" t="t" l="l"/>
            <a:pathLst>
              <a:path h="341063" w="341063">
                <a:moveTo>
                  <a:pt x="0" y="0"/>
                </a:moveTo>
                <a:lnTo>
                  <a:pt x="341063" y="0"/>
                </a:lnTo>
                <a:lnTo>
                  <a:pt x="341063" y="341063"/>
                </a:lnTo>
                <a:lnTo>
                  <a:pt x="0" y="341063"/>
                </a:lnTo>
                <a:lnTo>
                  <a:pt x="0" y="0"/>
                </a:lnTo>
                <a:close/>
              </a:path>
            </a:pathLst>
          </a:custGeom>
          <a:blipFill>
            <a:blip r:embed="rId6"/>
            <a:stretch>
              <a:fillRect l="0" t="0" r="0" b="0"/>
            </a:stretch>
          </a:blipFill>
        </p:spPr>
      </p:sp>
      <p:sp>
        <p:nvSpPr>
          <p:cNvPr name="Freeform 8" id="8"/>
          <p:cNvSpPr/>
          <p:nvPr/>
        </p:nvSpPr>
        <p:spPr>
          <a:xfrm flipH="false" flipV="false" rot="0">
            <a:off x="15825794" y="1021060"/>
            <a:ext cx="402162" cy="402162"/>
          </a:xfrm>
          <a:custGeom>
            <a:avLst/>
            <a:gdLst/>
            <a:ahLst/>
            <a:cxnLst/>
            <a:rect r="r" b="b" t="t" l="l"/>
            <a:pathLst>
              <a:path h="402162" w="402162">
                <a:moveTo>
                  <a:pt x="0" y="0"/>
                </a:moveTo>
                <a:lnTo>
                  <a:pt x="402162" y="0"/>
                </a:lnTo>
                <a:lnTo>
                  <a:pt x="402162" y="402162"/>
                </a:lnTo>
                <a:lnTo>
                  <a:pt x="0" y="402162"/>
                </a:lnTo>
                <a:lnTo>
                  <a:pt x="0" y="0"/>
                </a:lnTo>
                <a:close/>
              </a:path>
            </a:pathLst>
          </a:custGeom>
          <a:blipFill>
            <a:blip r:embed="rId7"/>
            <a:stretch>
              <a:fillRect l="0" t="0" r="0" b="0"/>
            </a:stretch>
          </a:blipFill>
        </p:spPr>
      </p:sp>
      <p:sp>
        <p:nvSpPr>
          <p:cNvPr name="Freeform 9" id="9"/>
          <p:cNvSpPr/>
          <p:nvPr/>
        </p:nvSpPr>
        <p:spPr>
          <a:xfrm flipH="false" flipV="false" rot="0">
            <a:off x="15620180" y="1746300"/>
            <a:ext cx="329383" cy="329383"/>
          </a:xfrm>
          <a:custGeom>
            <a:avLst/>
            <a:gdLst/>
            <a:ahLst/>
            <a:cxnLst/>
            <a:rect r="r" b="b" t="t" l="l"/>
            <a:pathLst>
              <a:path h="329383" w="329383">
                <a:moveTo>
                  <a:pt x="0" y="0"/>
                </a:moveTo>
                <a:lnTo>
                  <a:pt x="329383" y="0"/>
                </a:lnTo>
                <a:lnTo>
                  <a:pt x="329383" y="329383"/>
                </a:lnTo>
                <a:lnTo>
                  <a:pt x="0" y="329383"/>
                </a:lnTo>
                <a:lnTo>
                  <a:pt x="0" y="0"/>
                </a:lnTo>
                <a:close/>
              </a:path>
            </a:pathLst>
          </a:custGeom>
          <a:blipFill>
            <a:blip r:embed="rId8"/>
            <a:stretch>
              <a:fillRect l="0" t="0" r="0" b="0"/>
            </a:stretch>
          </a:blipFill>
        </p:spPr>
      </p:sp>
      <p:sp>
        <p:nvSpPr>
          <p:cNvPr name="Freeform 10" id="10"/>
          <p:cNvSpPr/>
          <p:nvPr/>
        </p:nvSpPr>
        <p:spPr>
          <a:xfrm flipH="false" flipV="false" rot="0">
            <a:off x="14224715" y="1746300"/>
            <a:ext cx="329383" cy="329383"/>
          </a:xfrm>
          <a:custGeom>
            <a:avLst/>
            <a:gdLst/>
            <a:ahLst/>
            <a:cxnLst/>
            <a:rect r="r" b="b" t="t" l="l"/>
            <a:pathLst>
              <a:path h="329383" w="329383">
                <a:moveTo>
                  <a:pt x="0" y="0"/>
                </a:moveTo>
                <a:lnTo>
                  <a:pt x="329383" y="0"/>
                </a:lnTo>
                <a:lnTo>
                  <a:pt x="329383" y="329383"/>
                </a:lnTo>
                <a:lnTo>
                  <a:pt x="0" y="329383"/>
                </a:lnTo>
                <a:lnTo>
                  <a:pt x="0" y="0"/>
                </a:lnTo>
                <a:close/>
              </a:path>
            </a:pathLst>
          </a:custGeom>
          <a:blipFill>
            <a:blip r:embed="rId9"/>
            <a:stretch>
              <a:fillRect l="0" t="0" r="0" b="0"/>
            </a:stretch>
          </a:blipFill>
        </p:spPr>
      </p:sp>
      <p:sp>
        <p:nvSpPr>
          <p:cNvPr name="Freeform 11" id="11"/>
          <p:cNvSpPr/>
          <p:nvPr/>
        </p:nvSpPr>
        <p:spPr>
          <a:xfrm flipH="false" flipV="false" rot="0">
            <a:off x="14899155" y="2174503"/>
            <a:ext cx="381972" cy="381972"/>
          </a:xfrm>
          <a:custGeom>
            <a:avLst/>
            <a:gdLst/>
            <a:ahLst/>
            <a:cxnLst/>
            <a:rect r="r" b="b" t="t" l="l"/>
            <a:pathLst>
              <a:path h="381972" w="381972">
                <a:moveTo>
                  <a:pt x="0" y="0"/>
                </a:moveTo>
                <a:lnTo>
                  <a:pt x="381971" y="0"/>
                </a:lnTo>
                <a:lnTo>
                  <a:pt x="381971" y="381972"/>
                </a:lnTo>
                <a:lnTo>
                  <a:pt x="0" y="381972"/>
                </a:lnTo>
                <a:lnTo>
                  <a:pt x="0" y="0"/>
                </a:lnTo>
                <a:close/>
              </a:path>
            </a:pathLst>
          </a:custGeom>
          <a:blipFill>
            <a:blip r:embed="rId10"/>
            <a:stretch>
              <a:fillRect l="0" t="0" r="0" b="0"/>
            </a:stretch>
          </a:blipFill>
        </p:spPr>
      </p:sp>
      <p:sp>
        <p:nvSpPr>
          <p:cNvPr name="AutoShape 12" id="12"/>
          <p:cNvSpPr/>
          <p:nvPr/>
        </p:nvSpPr>
        <p:spPr>
          <a:xfrm>
            <a:off x="1491722" y="1102322"/>
            <a:ext cx="11509787" cy="0"/>
          </a:xfrm>
          <a:prstGeom prst="line">
            <a:avLst/>
          </a:prstGeom>
          <a:ln cap="flat" w="28575">
            <a:solidFill>
              <a:srgbClr val="5CE1E6"/>
            </a:solidFill>
            <a:prstDash val="solid"/>
            <a:headEnd type="oval" len="lg" w="lg"/>
            <a:tailEnd type="oval" len="lg" w="lg"/>
          </a:ln>
        </p:spPr>
      </p:sp>
      <p:sp>
        <p:nvSpPr>
          <p:cNvPr name="AutoShape 13" id="13"/>
          <p:cNvSpPr/>
          <p:nvPr/>
        </p:nvSpPr>
        <p:spPr>
          <a:xfrm>
            <a:off x="13006230" y="1115807"/>
            <a:ext cx="792580" cy="277519"/>
          </a:xfrm>
          <a:prstGeom prst="line">
            <a:avLst/>
          </a:prstGeom>
          <a:ln cap="flat" w="28575">
            <a:solidFill>
              <a:srgbClr val="5CE1E6"/>
            </a:solidFill>
            <a:prstDash val="solid"/>
            <a:headEnd type="none" len="sm" w="sm"/>
            <a:tailEnd type="none" len="sm" w="sm"/>
          </a:ln>
        </p:spPr>
      </p:sp>
      <p:sp>
        <p:nvSpPr>
          <p:cNvPr name="Freeform 14" id="14"/>
          <p:cNvSpPr/>
          <p:nvPr/>
        </p:nvSpPr>
        <p:spPr>
          <a:xfrm flipH="false" flipV="false" rot="0">
            <a:off x="586494" y="2556475"/>
            <a:ext cx="11025802" cy="5716686"/>
          </a:xfrm>
          <a:custGeom>
            <a:avLst/>
            <a:gdLst/>
            <a:ahLst/>
            <a:cxnLst/>
            <a:rect r="r" b="b" t="t" l="l"/>
            <a:pathLst>
              <a:path h="5716686" w="11025802">
                <a:moveTo>
                  <a:pt x="0" y="0"/>
                </a:moveTo>
                <a:lnTo>
                  <a:pt x="11025802" y="0"/>
                </a:lnTo>
                <a:lnTo>
                  <a:pt x="11025802" y="5716686"/>
                </a:lnTo>
                <a:lnTo>
                  <a:pt x="0" y="5716686"/>
                </a:lnTo>
                <a:lnTo>
                  <a:pt x="0" y="0"/>
                </a:lnTo>
                <a:close/>
              </a:path>
            </a:pathLst>
          </a:custGeom>
          <a:blipFill>
            <a:blip r:embed="rId11"/>
            <a:stretch>
              <a:fillRect l="0" t="-796" r="0" b="-796"/>
            </a:stretch>
          </a:blipFill>
        </p:spPr>
      </p:sp>
      <p:sp>
        <p:nvSpPr>
          <p:cNvPr name="TextBox 15" id="15"/>
          <p:cNvSpPr txBox="true"/>
          <p:nvPr/>
        </p:nvSpPr>
        <p:spPr>
          <a:xfrm rot="0">
            <a:off x="1782488" y="468882"/>
            <a:ext cx="3891127" cy="646925"/>
          </a:xfrm>
          <a:prstGeom prst="rect">
            <a:avLst/>
          </a:prstGeom>
        </p:spPr>
        <p:txBody>
          <a:bodyPr anchor="t" rtlCol="false" tIns="0" lIns="0" bIns="0" rIns="0">
            <a:spAutoFit/>
          </a:bodyPr>
          <a:lstStyle/>
          <a:p>
            <a:pPr algn="ctr">
              <a:lnSpc>
                <a:spcPts val="4764"/>
              </a:lnSpc>
              <a:spcBef>
                <a:spcPct val="0"/>
              </a:spcBef>
            </a:pPr>
            <a:r>
              <a:rPr lang="en-US" sz="3403">
                <a:solidFill>
                  <a:srgbClr val="000000"/>
                </a:solidFill>
                <a:latin typeface="Arial Bold"/>
                <a:ea typeface="Arial Bold"/>
                <a:cs typeface="Arial Bold"/>
                <a:sym typeface="Arial Bold"/>
              </a:rPr>
              <a:t>Ver Seti Oluşturma</a:t>
            </a:r>
          </a:p>
        </p:txBody>
      </p:sp>
      <p:sp>
        <p:nvSpPr>
          <p:cNvPr name="TextBox 16" id="16"/>
          <p:cNvSpPr txBox="true"/>
          <p:nvPr/>
        </p:nvSpPr>
        <p:spPr>
          <a:xfrm rot="0">
            <a:off x="14764743" y="1288285"/>
            <a:ext cx="650794" cy="206307"/>
          </a:xfrm>
          <a:prstGeom prst="rect">
            <a:avLst/>
          </a:prstGeom>
        </p:spPr>
        <p:txBody>
          <a:bodyPr anchor="t" rtlCol="false" tIns="0" lIns="0" bIns="0" rIns="0">
            <a:spAutoFit/>
          </a:bodyPr>
          <a:lstStyle/>
          <a:p>
            <a:pPr algn="ctr">
              <a:lnSpc>
                <a:spcPts val="1565"/>
              </a:lnSpc>
              <a:spcBef>
                <a:spcPct val="0"/>
              </a:spcBef>
            </a:pPr>
            <a:r>
              <a:rPr lang="en-US" sz="1118">
                <a:solidFill>
                  <a:srgbClr val="000000"/>
                </a:solidFill>
                <a:latin typeface="Arial"/>
                <a:ea typeface="Arial"/>
                <a:cs typeface="Arial"/>
                <a:sym typeface="Arial"/>
              </a:rPr>
              <a:t>PIPELINE</a:t>
            </a:r>
          </a:p>
        </p:txBody>
      </p:sp>
      <p:sp>
        <p:nvSpPr>
          <p:cNvPr name="TextBox 17" id="17"/>
          <p:cNvSpPr txBox="true"/>
          <p:nvPr/>
        </p:nvSpPr>
        <p:spPr>
          <a:xfrm rot="0">
            <a:off x="12215634" y="3354378"/>
            <a:ext cx="5709700" cy="123698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Arial"/>
                <a:ea typeface="Arial"/>
                <a:cs typeface="Arial"/>
                <a:sym typeface="Arial"/>
              </a:rPr>
              <a:t>İstediğimize uygun veri seti bulamadığımız için kendi veri setimizi oluşturmaya karar verdik.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Freeform 3" id="3"/>
          <p:cNvSpPr/>
          <p:nvPr/>
        </p:nvSpPr>
        <p:spPr>
          <a:xfrm flipH="false" flipV="false" rot="0">
            <a:off x="13133263" y="205338"/>
            <a:ext cx="3900907" cy="3896030"/>
          </a:xfrm>
          <a:custGeom>
            <a:avLst/>
            <a:gdLst/>
            <a:ahLst/>
            <a:cxnLst/>
            <a:rect r="r" b="b" t="t" l="l"/>
            <a:pathLst>
              <a:path h="3896030" w="3900907">
                <a:moveTo>
                  <a:pt x="0" y="0"/>
                </a:moveTo>
                <a:lnTo>
                  <a:pt x="3900907" y="0"/>
                </a:lnTo>
                <a:lnTo>
                  <a:pt x="3900907" y="3896031"/>
                </a:lnTo>
                <a:lnTo>
                  <a:pt x="0" y="3896031"/>
                </a:lnTo>
                <a:lnTo>
                  <a:pt x="0" y="0"/>
                </a:lnTo>
                <a:close/>
              </a:path>
            </a:pathLst>
          </a:custGeom>
          <a:blipFill>
            <a:blip r:embed="rId3"/>
            <a:stretch>
              <a:fillRect l="0" t="0" r="0" b="0"/>
            </a:stretch>
          </a:blipFill>
        </p:spPr>
      </p:sp>
      <p:sp>
        <p:nvSpPr>
          <p:cNvPr name="Freeform 4" id="4"/>
          <p:cNvSpPr/>
          <p:nvPr/>
        </p:nvSpPr>
        <p:spPr>
          <a:xfrm flipH="false" flipV="false" rot="0">
            <a:off x="13661380" y="1615517"/>
            <a:ext cx="537837" cy="537837"/>
          </a:xfrm>
          <a:custGeom>
            <a:avLst/>
            <a:gdLst/>
            <a:ahLst/>
            <a:cxnLst/>
            <a:rect r="r" b="b" t="t" l="l"/>
            <a:pathLst>
              <a:path h="537837" w="537837">
                <a:moveTo>
                  <a:pt x="0" y="0"/>
                </a:moveTo>
                <a:lnTo>
                  <a:pt x="537837" y="0"/>
                </a:lnTo>
                <a:lnTo>
                  <a:pt x="537837" y="537837"/>
                </a:lnTo>
                <a:lnTo>
                  <a:pt x="0" y="537837"/>
                </a:lnTo>
                <a:lnTo>
                  <a:pt x="0" y="0"/>
                </a:lnTo>
                <a:close/>
              </a:path>
            </a:pathLst>
          </a:custGeom>
          <a:blipFill>
            <a:blip r:embed="rId4"/>
            <a:stretch>
              <a:fillRect l="0" t="0" r="0" b="0"/>
            </a:stretch>
          </a:blipFill>
        </p:spPr>
      </p:sp>
      <p:sp>
        <p:nvSpPr>
          <p:cNvPr name="Freeform 5" id="5"/>
          <p:cNvSpPr/>
          <p:nvPr/>
        </p:nvSpPr>
        <p:spPr>
          <a:xfrm flipH="false" flipV="false" rot="0">
            <a:off x="14343392" y="723356"/>
            <a:ext cx="567167" cy="567167"/>
          </a:xfrm>
          <a:custGeom>
            <a:avLst/>
            <a:gdLst/>
            <a:ahLst/>
            <a:cxnLst/>
            <a:rect r="r" b="b" t="t" l="l"/>
            <a:pathLst>
              <a:path h="567167" w="567167">
                <a:moveTo>
                  <a:pt x="0" y="0"/>
                </a:moveTo>
                <a:lnTo>
                  <a:pt x="567167" y="0"/>
                </a:lnTo>
                <a:lnTo>
                  <a:pt x="567167" y="567167"/>
                </a:lnTo>
                <a:lnTo>
                  <a:pt x="0" y="567167"/>
                </a:lnTo>
                <a:lnTo>
                  <a:pt x="0" y="0"/>
                </a:lnTo>
                <a:close/>
              </a:path>
            </a:pathLst>
          </a:custGeom>
          <a:blipFill>
            <a:blip r:embed="rId5"/>
            <a:stretch>
              <a:fillRect l="0" t="0" r="0" b="0"/>
            </a:stretch>
          </a:blipFill>
        </p:spPr>
      </p:sp>
      <p:sp>
        <p:nvSpPr>
          <p:cNvPr name="Freeform 6" id="6"/>
          <p:cNvSpPr/>
          <p:nvPr/>
        </p:nvSpPr>
        <p:spPr>
          <a:xfrm flipH="false" flipV="false" rot="0">
            <a:off x="15419649" y="729486"/>
            <a:ext cx="471040" cy="471040"/>
          </a:xfrm>
          <a:custGeom>
            <a:avLst/>
            <a:gdLst/>
            <a:ahLst/>
            <a:cxnLst/>
            <a:rect r="r" b="b" t="t" l="l"/>
            <a:pathLst>
              <a:path h="471040" w="471040">
                <a:moveTo>
                  <a:pt x="0" y="0"/>
                </a:moveTo>
                <a:lnTo>
                  <a:pt x="471040" y="0"/>
                </a:lnTo>
                <a:lnTo>
                  <a:pt x="471040" y="471040"/>
                </a:lnTo>
                <a:lnTo>
                  <a:pt x="0" y="471040"/>
                </a:lnTo>
                <a:lnTo>
                  <a:pt x="0" y="0"/>
                </a:lnTo>
                <a:close/>
              </a:path>
            </a:pathLst>
          </a:custGeom>
          <a:blipFill>
            <a:blip r:embed="rId6"/>
            <a:stretch>
              <a:fillRect l="0" t="0" r="0" b="0"/>
            </a:stretch>
          </a:blipFill>
        </p:spPr>
      </p:sp>
      <p:sp>
        <p:nvSpPr>
          <p:cNvPr name="Freeform 7" id="7"/>
          <p:cNvSpPr/>
          <p:nvPr/>
        </p:nvSpPr>
        <p:spPr>
          <a:xfrm flipH="false" flipV="false" rot="0">
            <a:off x="16099722" y="1615517"/>
            <a:ext cx="555423" cy="555423"/>
          </a:xfrm>
          <a:custGeom>
            <a:avLst/>
            <a:gdLst/>
            <a:ahLst/>
            <a:cxnLst/>
            <a:rect r="r" b="b" t="t" l="l"/>
            <a:pathLst>
              <a:path h="555423" w="555423">
                <a:moveTo>
                  <a:pt x="0" y="0"/>
                </a:moveTo>
                <a:lnTo>
                  <a:pt x="555422" y="0"/>
                </a:lnTo>
                <a:lnTo>
                  <a:pt x="555422" y="555423"/>
                </a:lnTo>
                <a:lnTo>
                  <a:pt x="0" y="555423"/>
                </a:lnTo>
                <a:lnTo>
                  <a:pt x="0" y="0"/>
                </a:lnTo>
                <a:close/>
              </a:path>
            </a:pathLst>
          </a:custGeom>
          <a:blipFill>
            <a:blip r:embed="rId7"/>
            <a:stretch>
              <a:fillRect l="0" t="0" r="0" b="0"/>
            </a:stretch>
          </a:blipFill>
        </p:spPr>
      </p:sp>
      <p:sp>
        <p:nvSpPr>
          <p:cNvPr name="Freeform 8" id="8"/>
          <p:cNvSpPr/>
          <p:nvPr/>
        </p:nvSpPr>
        <p:spPr>
          <a:xfrm flipH="false" flipV="false" rot="0">
            <a:off x="15815750" y="2617140"/>
            <a:ext cx="454908" cy="454908"/>
          </a:xfrm>
          <a:custGeom>
            <a:avLst/>
            <a:gdLst/>
            <a:ahLst/>
            <a:cxnLst/>
            <a:rect r="r" b="b" t="t" l="l"/>
            <a:pathLst>
              <a:path h="454908" w="454908">
                <a:moveTo>
                  <a:pt x="0" y="0"/>
                </a:moveTo>
                <a:lnTo>
                  <a:pt x="454908" y="0"/>
                </a:lnTo>
                <a:lnTo>
                  <a:pt x="454908" y="454909"/>
                </a:lnTo>
                <a:lnTo>
                  <a:pt x="0" y="454909"/>
                </a:lnTo>
                <a:lnTo>
                  <a:pt x="0" y="0"/>
                </a:lnTo>
                <a:close/>
              </a:path>
            </a:pathLst>
          </a:custGeom>
          <a:blipFill>
            <a:blip r:embed="rId8"/>
            <a:stretch>
              <a:fillRect l="0" t="0" r="0" b="0"/>
            </a:stretch>
          </a:blipFill>
        </p:spPr>
      </p:sp>
      <p:sp>
        <p:nvSpPr>
          <p:cNvPr name="Freeform 9" id="9"/>
          <p:cNvSpPr/>
          <p:nvPr/>
        </p:nvSpPr>
        <p:spPr>
          <a:xfrm flipH="false" flipV="false" rot="0">
            <a:off x="13888484" y="2617140"/>
            <a:ext cx="454908" cy="454908"/>
          </a:xfrm>
          <a:custGeom>
            <a:avLst/>
            <a:gdLst/>
            <a:ahLst/>
            <a:cxnLst/>
            <a:rect r="r" b="b" t="t" l="l"/>
            <a:pathLst>
              <a:path h="454908" w="454908">
                <a:moveTo>
                  <a:pt x="0" y="0"/>
                </a:moveTo>
                <a:lnTo>
                  <a:pt x="454908" y="0"/>
                </a:lnTo>
                <a:lnTo>
                  <a:pt x="454908" y="454909"/>
                </a:lnTo>
                <a:lnTo>
                  <a:pt x="0" y="454909"/>
                </a:lnTo>
                <a:lnTo>
                  <a:pt x="0" y="0"/>
                </a:lnTo>
                <a:close/>
              </a:path>
            </a:pathLst>
          </a:custGeom>
          <a:blipFill>
            <a:blip r:embed="rId9"/>
            <a:stretch>
              <a:fillRect l="0" t="0" r="0" b="0"/>
            </a:stretch>
          </a:blipFill>
        </p:spPr>
      </p:sp>
      <p:sp>
        <p:nvSpPr>
          <p:cNvPr name="Freeform 10" id="10"/>
          <p:cNvSpPr/>
          <p:nvPr/>
        </p:nvSpPr>
        <p:spPr>
          <a:xfrm flipH="false" flipV="false" rot="0">
            <a:off x="14819948" y="3072049"/>
            <a:ext cx="527538" cy="527538"/>
          </a:xfrm>
          <a:custGeom>
            <a:avLst/>
            <a:gdLst/>
            <a:ahLst/>
            <a:cxnLst/>
            <a:rect r="r" b="b" t="t" l="l"/>
            <a:pathLst>
              <a:path h="527538" w="527538">
                <a:moveTo>
                  <a:pt x="0" y="0"/>
                </a:moveTo>
                <a:lnTo>
                  <a:pt x="527538" y="0"/>
                </a:lnTo>
                <a:lnTo>
                  <a:pt x="527538" y="527537"/>
                </a:lnTo>
                <a:lnTo>
                  <a:pt x="0" y="527537"/>
                </a:lnTo>
                <a:lnTo>
                  <a:pt x="0" y="0"/>
                </a:lnTo>
                <a:close/>
              </a:path>
            </a:pathLst>
          </a:custGeom>
          <a:blipFill>
            <a:blip r:embed="rId10"/>
            <a:stretch>
              <a:fillRect l="0" t="0" r="0" b="0"/>
            </a:stretch>
          </a:blipFill>
        </p:spPr>
      </p:sp>
      <p:sp>
        <p:nvSpPr>
          <p:cNvPr name="AutoShape 11" id="11"/>
          <p:cNvSpPr/>
          <p:nvPr/>
        </p:nvSpPr>
        <p:spPr>
          <a:xfrm flipV="true">
            <a:off x="752000" y="1297622"/>
            <a:ext cx="10958707" cy="11951"/>
          </a:xfrm>
          <a:prstGeom prst="line">
            <a:avLst/>
          </a:prstGeom>
          <a:ln cap="flat" w="38100">
            <a:solidFill>
              <a:srgbClr val="E8A481"/>
            </a:solidFill>
            <a:prstDash val="solid"/>
            <a:headEnd type="oval" len="lg" w="lg"/>
            <a:tailEnd type="oval" len="lg" w="lg"/>
          </a:ln>
        </p:spPr>
      </p:sp>
      <p:sp>
        <p:nvSpPr>
          <p:cNvPr name="AutoShape 12" id="12"/>
          <p:cNvSpPr/>
          <p:nvPr/>
        </p:nvSpPr>
        <p:spPr>
          <a:xfrm flipV="true">
            <a:off x="11710707" y="606682"/>
            <a:ext cx="2214489" cy="683841"/>
          </a:xfrm>
          <a:prstGeom prst="line">
            <a:avLst/>
          </a:prstGeom>
          <a:ln cap="flat" w="38100">
            <a:solidFill>
              <a:srgbClr val="E8A481"/>
            </a:solidFill>
            <a:prstDash val="solid"/>
            <a:headEnd type="none" len="sm" w="sm"/>
            <a:tailEnd type="none" len="sm" w="sm"/>
          </a:ln>
        </p:spPr>
      </p:sp>
      <p:sp>
        <p:nvSpPr>
          <p:cNvPr name="TextBox 13" id="13"/>
          <p:cNvSpPr txBox="true"/>
          <p:nvPr/>
        </p:nvSpPr>
        <p:spPr>
          <a:xfrm rot="0">
            <a:off x="14634313" y="1980049"/>
            <a:ext cx="898806" cy="289459"/>
          </a:xfrm>
          <a:prstGeom prst="rect">
            <a:avLst/>
          </a:prstGeom>
        </p:spPr>
        <p:txBody>
          <a:bodyPr anchor="t" rtlCol="false" tIns="0" lIns="0" bIns="0" rIns="0">
            <a:spAutoFit/>
          </a:bodyPr>
          <a:lstStyle/>
          <a:p>
            <a:pPr algn="ctr">
              <a:lnSpc>
                <a:spcPts val="2161"/>
              </a:lnSpc>
              <a:spcBef>
                <a:spcPct val="0"/>
              </a:spcBef>
            </a:pPr>
            <a:r>
              <a:rPr lang="en-US" sz="1544">
                <a:solidFill>
                  <a:srgbClr val="000000"/>
                </a:solidFill>
                <a:latin typeface="Arial"/>
                <a:ea typeface="Arial"/>
                <a:cs typeface="Arial"/>
                <a:sym typeface="Arial"/>
              </a:rPr>
              <a:t>PIPELINE</a:t>
            </a:r>
          </a:p>
        </p:txBody>
      </p:sp>
      <p:sp>
        <p:nvSpPr>
          <p:cNvPr name="TextBox 14" id="14"/>
          <p:cNvSpPr txBox="true"/>
          <p:nvPr/>
        </p:nvSpPr>
        <p:spPr>
          <a:xfrm rot="0">
            <a:off x="947706" y="407353"/>
            <a:ext cx="2853214" cy="890270"/>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Arial Bold"/>
                <a:ea typeface="Arial Bold"/>
                <a:cs typeface="Arial Bold"/>
                <a:sym typeface="Arial Bold"/>
              </a:rPr>
              <a:t>Ön İşleme</a:t>
            </a:r>
          </a:p>
        </p:txBody>
      </p:sp>
      <p:sp>
        <p:nvSpPr>
          <p:cNvPr name="TextBox 15" id="15"/>
          <p:cNvSpPr txBox="true"/>
          <p:nvPr/>
        </p:nvSpPr>
        <p:spPr>
          <a:xfrm rot="0">
            <a:off x="2733152" y="3001116"/>
            <a:ext cx="8298178" cy="5799096"/>
          </a:xfrm>
          <a:prstGeom prst="rect">
            <a:avLst/>
          </a:prstGeom>
        </p:spPr>
        <p:txBody>
          <a:bodyPr anchor="t" rtlCol="false" tIns="0" lIns="0" bIns="0" rIns="0">
            <a:spAutoFit/>
          </a:bodyPr>
          <a:lstStyle/>
          <a:p>
            <a:pPr algn="l">
              <a:lnSpc>
                <a:spcPts val="3829"/>
              </a:lnSpc>
            </a:pPr>
          </a:p>
          <a:p>
            <a:pPr algn="just">
              <a:lnSpc>
                <a:spcPts val="3829"/>
              </a:lnSpc>
            </a:pPr>
            <a:r>
              <a:rPr lang="en-US" sz="2735">
                <a:solidFill>
                  <a:srgbClr val="0A4871"/>
                </a:solidFill>
                <a:latin typeface="Arial Bold"/>
                <a:ea typeface="Arial Bold"/>
                <a:cs typeface="Arial Bold"/>
                <a:sym typeface="Arial Bold"/>
              </a:rPr>
              <a:t>ozel_karakterin_boşlukla_degismesi = True</a:t>
            </a:r>
          </a:p>
          <a:p>
            <a:pPr algn="just">
              <a:lnSpc>
                <a:spcPts val="3971"/>
              </a:lnSpc>
            </a:pPr>
            <a:r>
              <a:rPr lang="en-US" sz="2836">
                <a:solidFill>
                  <a:srgbClr val="0A4871"/>
                </a:solidFill>
                <a:latin typeface="Arial Bold"/>
                <a:ea typeface="Arial Bold"/>
                <a:cs typeface="Arial Bold"/>
                <a:sym typeface="Arial Bold"/>
              </a:rPr>
              <a:t>kucuk_harfe_cevirme = True</a:t>
            </a:r>
          </a:p>
          <a:p>
            <a:pPr algn="just">
              <a:lnSpc>
                <a:spcPts val="3829"/>
              </a:lnSpc>
            </a:pPr>
            <a:r>
              <a:rPr lang="en-US" sz="2735">
                <a:solidFill>
                  <a:srgbClr val="0A4871"/>
                </a:solidFill>
                <a:latin typeface="Arial Bold"/>
                <a:ea typeface="Arial Bold"/>
                <a:cs typeface="Arial Bold"/>
                <a:sym typeface="Arial Bold"/>
              </a:rPr>
              <a:t>newline_karakteri_boslukla_degistirme = True</a:t>
            </a:r>
          </a:p>
          <a:p>
            <a:pPr algn="just">
              <a:lnSpc>
                <a:spcPts val="3829"/>
              </a:lnSpc>
            </a:pPr>
            <a:r>
              <a:rPr lang="en-US" sz="2735">
                <a:solidFill>
                  <a:srgbClr val="0A4871"/>
                </a:solidFill>
                <a:latin typeface="Arial Bold"/>
                <a:ea typeface="Arial Bold"/>
                <a:cs typeface="Arial Bold"/>
                <a:sym typeface="Arial Bold"/>
              </a:rPr>
              <a:t>fazla_boslukları_silme = True</a:t>
            </a:r>
          </a:p>
          <a:p>
            <a:pPr algn="just">
              <a:lnSpc>
                <a:spcPts val="3829"/>
              </a:lnSpc>
            </a:pPr>
            <a:r>
              <a:rPr lang="en-US" sz="2735">
                <a:solidFill>
                  <a:srgbClr val="0A4871"/>
                </a:solidFill>
                <a:latin typeface="Arial Bold"/>
                <a:ea typeface="Arial Bold"/>
                <a:cs typeface="Arial Bold"/>
                <a:sym typeface="Arial Bold"/>
              </a:rPr>
              <a:t>emoji_silme = True</a:t>
            </a:r>
          </a:p>
          <a:p>
            <a:pPr algn="just">
              <a:lnSpc>
                <a:spcPts val="3829"/>
              </a:lnSpc>
            </a:pPr>
            <a:r>
              <a:rPr lang="en-US" sz="2735">
                <a:solidFill>
                  <a:srgbClr val="0A4871"/>
                </a:solidFill>
                <a:latin typeface="Arial Bold"/>
                <a:ea typeface="Arial Bold"/>
                <a:cs typeface="Arial Bold"/>
                <a:sym typeface="Arial Bold"/>
              </a:rPr>
              <a:t>tl_silme = True</a:t>
            </a:r>
          </a:p>
          <a:p>
            <a:pPr algn="just">
              <a:lnSpc>
                <a:spcPts val="3829"/>
              </a:lnSpc>
            </a:pPr>
            <a:r>
              <a:rPr lang="en-US" sz="2735">
                <a:solidFill>
                  <a:srgbClr val="0A4871"/>
                </a:solidFill>
                <a:latin typeface="Arial Bold"/>
                <a:ea typeface="Arial Bold"/>
                <a:cs typeface="Arial Bold"/>
                <a:sym typeface="Arial Bold"/>
              </a:rPr>
              <a:t>parantez_silme = True</a:t>
            </a:r>
          </a:p>
          <a:p>
            <a:pPr algn="just">
              <a:lnSpc>
                <a:spcPts val="3829"/>
              </a:lnSpc>
            </a:pPr>
            <a:r>
              <a:rPr lang="en-US" sz="2735">
                <a:solidFill>
                  <a:srgbClr val="0A4871"/>
                </a:solidFill>
                <a:latin typeface="Arial Bold"/>
                <a:ea typeface="Arial Bold"/>
                <a:cs typeface="Arial Bold"/>
                <a:sym typeface="Arial Bold"/>
              </a:rPr>
              <a:t>renk_bilgisi_cikarma = True</a:t>
            </a:r>
          </a:p>
          <a:p>
            <a:pPr algn="just">
              <a:lnSpc>
                <a:spcPts val="3829"/>
              </a:lnSpc>
            </a:pPr>
            <a:r>
              <a:rPr lang="en-US" sz="2735">
                <a:solidFill>
                  <a:srgbClr val="0A4871"/>
                </a:solidFill>
                <a:latin typeface="Arial Bold"/>
                <a:ea typeface="Arial Bold"/>
                <a:cs typeface="Arial Bold"/>
                <a:sym typeface="Arial Bold"/>
              </a:rPr>
              <a:t>model_bilgisi_cikarma = True</a:t>
            </a:r>
          </a:p>
          <a:p>
            <a:pPr algn="just">
              <a:lnSpc>
                <a:spcPts val="3829"/>
              </a:lnSpc>
            </a:pPr>
            <a:r>
              <a:rPr lang="en-US" sz="2735">
                <a:solidFill>
                  <a:srgbClr val="0A4871"/>
                </a:solidFill>
                <a:latin typeface="Arial Bold"/>
                <a:ea typeface="Arial Bold"/>
                <a:cs typeface="Arial Bold"/>
                <a:sym typeface="Arial Bold"/>
              </a:rPr>
              <a:t>baglanti_tipi_cikarma = True</a:t>
            </a:r>
          </a:p>
          <a:p>
            <a:pPr algn="just">
              <a:lnSpc>
                <a:spcPts val="3404"/>
              </a:lnSpc>
              <a:spcBef>
                <a:spcPct val="0"/>
              </a:spcBef>
            </a:pPr>
          </a:p>
        </p:txBody>
      </p:sp>
      <p:sp>
        <p:nvSpPr>
          <p:cNvPr name="TextBox 16" id="16"/>
          <p:cNvSpPr txBox="true"/>
          <p:nvPr/>
        </p:nvSpPr>
        <p:spPr>
          <a:xfrm rot="0">
            <a:off x="943745" y="1388974"/>
            <a:ext cx="10766962" cy="961651"/>
          </a:xfrm>
          <a:prstGeom prst="rect">
            <a:avLst/>
          </a:prstGeom>
        </p:spPr>
        <p:txBody>
          <a:bodyPr anchor="t" rtlCol="false" tIns="0" lIns="0" bIns="0" rIns="0">
            <a:spAutoFit/>
          </a:bodyPr>
          <a:lstStyle/>
          <a:p>
            <a:pPr algn="l">
              <a:lnSpc>
                <a:spcPts val="3695"/>
              </a:lnSpc>
              <a:spcBef>
                <a:spcPct val="0"/>
              </a:spcBef>
            </a:pPr>
            <a:r>
              <a:rPr lang="en-US" sz="2639">
                <a:solidFill>
                  <a:srgbClr val="000000"/>
                </a:solidFill>
                <a:latin typeface="Arial"/>
                <a:ea typeface="Arial"/>
                <a:cs typeface="Arial"/>
                <a:sym typeface="Arial"/>
              </a:rPr>
              <a:t>Metin verilerini daha işlenebilir hale getirmek için metni bazı önemli ön işleme (text processing) aşamalarından geçirdik. </a:t>
            </a:r>
          </a:p>
        </p:txBody>
      </p:sp>
      <p:sp>
        <p:nvSpPr>
          <p:cNvPr name="TextBox 17" id="17"/>
          <p:cNvSpPr txBox="true"/>
          <p:nvPr/>
        </p:nvSpPr>
        <p:spPr>
          <a:xfrm rot="0">
            <a:off x="-604349" y="2655240"/>
            <a:ext cx="6675001" cy="460175"/>
          </a:xfrm>
          <a:prstGeom prst="rect">
            <a:avLst/>
          </a:prstGeom>
        </p:spPr>
        <p:txBody>
          <a:bodyPr anchor="t" rtlCol="false" tIns="0" lIns="0" bIns="0" rIns="0">
            <a:spAutoFit/>
          </a:bodyPr>
          <a:lstStyle/>
          <a:p>
            <a:pPr algn="ctr">
              <a:lnSpc>
                <a:spcPts val="2995"/>
              </a:lnSpc>
            </a:pPr>
            <a:r>
              <a:rPr lang="en-US" sz="3328" spc="-66">
                <a:solidFill>
                  <a:srgbClr val="000000"/>
                </a:solidFill>
                <a:latin typeface="Arial Bold"/>
                <a:ea typeface="Arial Bold"/>
                <a:cs typeface="Arial Bold"/>
                <a:sym typeface="Arial Bold"/>
              </a:rPr>
              <a:t>Gürültü Temizleme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Freeform 3" id="3"/>
          <p:cNvSpPr/>
          <p:nvPr/>
        </p:nvSpPr>
        <p:spPr>
          <a:xfrm flipH="false" flipV="false" rot="0">
            <a:off x="808855" y="413837"/>
            <a:ext cx="15930104" cy="8402692"/>
          </a:xfrm>
          <a:custGeom>
            <a:avLst/>
            <a:gdLst/>
            <a:ahLst/>
            <a:cxnLst/>
            <a:rect r="r" b="b" t="t" l="l"/>
            <a:pathLst>
              <a:path h="8402692" w="15930104">
                <a:moveTo>
                  <a:pt x="0" y="0"/>
                </a:moveTo>
                <a:lnTo>
                  <a:pt x="15930104" y="0"/>
                </a:lnTo>
                <a:lnTo>
                  <a:pt x="15930104" y="8402692"/>
                </a:lnTo>
                <a:lnTo>
                  <a:pt x="0" y="8402692"/>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Freeform 3" id="3"/>
          <p:cNvSpPr/>
          <p:nvPr/>
        </p:nvSpPr>
        <p:spPr>
          <a:xfrm flipH="false" flipV="false" rot="0">
            <a:off x="13133263" y="205338"/>
            <a:ext cx="3900907" cy="3896030"/>
          </a:xfrm>
          <a:custGeom>
            <a:avLst/>
            <a:gdLst/>
            <a:ahLst/>
            <a:cxnLst/>
            <a:rect r="r" b="b" t="t" l="l"/>
            <a:pathLst>
              <a:path h="3896030" w="3900907">
                <a:moveTo>
                  <a:pt x="0" y="0"/>
                </a:moveTo>
                <a:lnTo>
                  <a:pt x="3900907" y="0"/>
                </a:lnTo>
                <a:lnTo>
                  <a:pt x="3900907" y="3896031"/>
                </a:lnTo>
                <a:lnTo>
                  <a:pt x="0" y="3896031"/>
                </a:lnTo>
                <a:lnTo>
                  <a:pt x="0" y="0"/>
                </a:lnTo>
                <a:close/>
              </a:path>
            </a:pathLst>
          </a:custGeom>
          <a:blipFill>
            <a:blip r:embed="rId3"/>
            <a:stretch>
              <a:fillRect l="0" t="0" r="0" b="0"/>
            </a:stretch>
          </a:blipFill>
        </p:spPr>
      </p:sp>
      <p:sp>
        <p:nvSpPr>
          <p:cNvPr name="Freeform 4" id="4"/>
          <p:cNvSpPr/>
          <p:nvPr/>
        </p:nvSpPr>
        <p:spPr>
          <a:xfrm flipH="false" flipV="false" rot="0">
            <a:off x="13661380" y="1615517"/>
            <a:ext cx="537837" cy="537837"/>
          </a:xfrm>
          <a:custGeom>
            <a:avLst/>
            <a:gdLst/>
            <a:ahLst/>
            <a:cxnLst/>
            <a:rect r="r" b="b" t="t" l="l"/>
            <a:pathLst>
              <a:path h="537837" w="537837">
                <a:moveTo>
                  <a:pt x="0" y="0"/>
                </a:moveTo>
                <a:lnTo>
                  <a:pt x="537837" y="0"/>
                </a:lnTo>
                <a:lnTo>
                  <a:pt x="537837" y="537837"/>
                </a:lnTo>
                <a:lnTo>
                  <a:pt x="0" y="537837"/>
                </a:lnTo>
                <a:lnTo>
                  <a:pt x="0" y="0"/>
                </a:lnTo>
                <a:close/>
              </a:path>
            </a:pathLst>
          </a:custGeom>
          <a:blipFill>
            <a:blip r:embed="rId4"/>
            <a:stretch>
              <a:fillRect l="0" t="0" r="0" b="0"/>
            </a:stretch>
          </a:blipFill>
        </p:spPr>
      </p:sp>
      <p:sp>
        <p:nvSpPr>
          <p:cNvPr name="Freeform 5" id="5"/>
          <p:cNvSpPr/>
          <p:nvPr/>
        </p:nvSpPr>
        <p:spPr>
          <a:xfrm flipH="false" flipV="false" rot="0">
            <a:off x="14343392" y="723356"/>
            <a:ext cx="567167" cy="567167"/>
          </a:xfrm>
          <a:custGeom>
            <a:avLst/>
            <a:gdLst/>
            <a:ahLst/>
            <a:cxnLst/>
            <a:rect r="r" b="b" t="t" l="l"/>
            <a:pathLst>
              <a:path h="567167" w="567167">
                <a:moveTo>
                  <a:pt x="0" y="0"/>
                </a:moveTo>
                <a:lnTo>
                  <a:pt x="567167" y="0"/>
                </a:lnTo>
                <a:lnTo>
                  <a:pt x="567167" y="567167"/>
                </a:lnTo>
                <a:lnTo>
                  <a:pt x="0" y="567167"/>
                </a:lnTo>
                <a:lnTo>
                  <a:pt x="0" y="0"/>
                </a:lnTo>
                <a:close/>
              </a:path>
            </a:pathLst>
          </a:custGeom>
          <a:blipFill>
            <a:blip r:embed="rId5"/>
            <a:stretch>
              <a:fillRect l="0" t="0" r="0" b="0"/>
            </a:stretch>
          </a:blipFill>
        </p:spPr>
      </p:sp>
      <p:sp>
        <p:nvSpPr>
          <p:cNvPr name="Freeform 6" id="6"/>
          <p:cNvSpPr/>
          <p:nvPr/>
        </p:nvSpPr>
        <p:spPr>
          <a:xfrm flipH="false" flipV="false" rot="0">
            <a:off x="15419649" y="729486"/>
            <a:ext cx="471040" cy="471040"/>
          </a:xfrm>
          <a:custGeom>
            <a:avLst/>
            <a:gdLst/>
            <a:ahLst/>
            <a:cxnLst/>
            <a:rect r="r" b="b" t="t" l="l"/>
            <a:pathLst>
              <a:path h="471040" w="471040">
                <a:moveTo>
                  <a:pt x="0" y="0"/>
                </a:moveTo>
                <a:lnTo>
                  <a:pt x="471040" y="0"/>
                </a:lnTo>
                <a:lnTo>
                  <a:pt x="471040" y="471040"/>
                </a:lnTo>
                <a:lnTo>
                  <a:pt x="0" y="471040"/>
                </a:lnTo>
                <a:lnTo>
                  <a:pt x="0" y="0"/>
                </a:lnTo>
                <a:close/>
              </a:path>
            </a:pathLst>
          </a:custGeom>
          <a:blipFill>
            <a:blip r:embed="rId6"/>
            <a:stretch>
              <a:fillRect l="0" t="0" r="0" b="0"/>
            </a:stretch>
          </a:blipFill>
        </p:spPr>
      </p:sp>
      <p:sp>
        <p:nvSpPr>
          <p:cNvPr name="Freeform 7" id="7"/>
          <p:cNvSpPr/>
          <p:nvPr/>
        </p:nvSpPr>
        <p:spPr>
          <a:xfrm flipH="false" flipV="false" rot="0">
            <a:off x="16099722" y="1615517"/>
            <a:ext cx="555423" cy="555423"/>
          </a:xfrm>
          <a:custGeom>
            <a:avLst/>
            <a:gdLst/>
            <a:ahLst/>
            <a:cxnLst/>
            <a:rect r="r" b="b" t="t" l="l"/>
            <a:pathLst>
              <a:path h="555423" w="555423">
                <a:moveTo>
                  <a:pt x="0" y="0"/>
                </a:moveTo>
                <a:lnTo>
                  <a:pt x="555422" y="0"/>
                </a:lnTo>
                <a:lnTo>
                  <a:pt x="555422" y="555423"/>
                </a:lnTo>
                <a:lnTo>
                  <a:pt x="0" y="555423"/>
                </a:lnTo>
                <a:lnTo>
                  <a:pt x="0" y="0"/>
                </a:lnTo>
                <a:close/>
              </a:path>
            </a:pathLst>
          </a:custGeom>
          <a:blipFill>
            <a:blip r:embed="rId7"/>
            <a:stretch>
              <a:fillRect l="0" t="0" r="0" b="0"/>
            </a:stretch>
          </a:blipFill>
        </p:spPr>
      </p:sp>
      <p:sp>
        <p:nvSpPr>
          <p:cNvPr name="Freeform 8" id="8"/>
          <p:cNvSpPr/>
          <p:nvPr/>
        </p:nvSpPr>
        <p:spPr>
          <a:xfrm flipH="false" flipV="false" rot="0">
            <a:off x="15815750" y="2617140"/>
            <a:ext cx="454908" cy="454908"/>
          </a:xfrm>
          <a:custGeom>
            <a:avLst/>
            <a:gdLst/>
            <a:ahLst/>
            <a:cxnLst/>
            <a:rect r="r" b="b" t="t" l="l"/>
            <a:pathLst>
              <a:path h="454908" w="454908">
                <a:moveTo>
                  <a:pt x="0" y="0"/>
                </a:moveTo>
                <a:lnTo>
                  <a:pt x="454908" y="0"/>
                </a:lnTo>
                <a:lnTo>
                  <a:pt x="454908" y="454909"/>
                </a:lnTo>
                <a:lnTo>
                  <a:pt x="0" y="454909"/>
                </a:lnTo>
                <a:lnTo>
                  <a:pt x="0" y="0"/>
                </a:lnTo>
                <a:close/>
              </a:path>
            </a:pathLst>
          </a:custGeom>
          <a:blipFill>
            <a:blip r:embed="rId8"/>
            <a:stretch>
              <a:fillRect l="0" t="0" r="0" b="0"/>
            </a:stretch>
          </a:blipFill>
        </p:spPr>
      </p:sp>
      <p:sp>
        <p:nvSpPr>
          <p:cNvPr name="Freeform 9" id="9"/>
          <p:cNvSpPr/>
          <p:nvPr/>
        </p:nvSpPr>
        <p:spPr>
          <a:xfrm flipH="false" flipV="false" rot="0">
            <a:off x="13888484" y="2617140"/>
            <a:ext cx="454908" cy="454908"/>
          </a:xfrm>
          <a:custGeom>
            <a:avLst/>
            <a:gdLst/>
            <a:ahLst/>
            <a:cxnLst/>
            <a:rect r="r" b="b" t="t" l="l"/>
            <a:pathLst>
              <a:path h="454908" w="454908">
                <a:moveTo>
                  <a:pt x="0" y="0"/>
                </a:moveTo>
                <a:lnTo>
                  <a:pt x="454908" y="0"/>
                </a:lnTo>
                <a:lnTo>
                  <a:pt x="454908" y="454909"/>
                </a:lnTo>
                <a:lnTo>
                  <a:pt x="0" y="454909"/>
                </a:lnTo>
                <a:lnTo>
                  <a:pt x="0" y="0"/>
                </a:lnTo>
                <a:close/>
              </a:path>
            </a:pathLst>
          </a:custGeom>
          <a:blipFill>
            <a:blip r:embed="rId9"/>
            <a:stretch>
              <a:fillRect l="0" t="0" r="0" b="0"/>
            </a:stretch>
          </a:blipFill>
        </p:spPr>
      </p:sp>
      <p:sp>
        <p:nvSpPr>
          <p:cNvPr name="Freeform 10" id="10"/>
          <p:cNvSpPr/>
          <p:nvPr/>
        </p:nvSpPr>
        <p:spPr>
          <a:xfrm flipH="false" flipV="false" rot="0">
            <a:off x="14819948" y="3072049"/>
            <a:ext cx="527538" cy="527538"/>
          </a:xfrm>
          <a:custGeom>
            <a:avLst/>
            <a:gdLst/>
            <a:ahLst/>
            <a:cxnLst/>
            <a:rect r="r" b="b" t="t" l="l"/>
            <a:pathLst>
              <a:path h="527538" w="527538">
                <a:moveTo>
                  <a:pt x="0" y="0"/>
                </a:moveTo>
                <a:lnTo>
                  <a:pt x="527538" y="0"/>
                </a:lnTo>
                <a:lnTo>
                  <a:pt x="527538" y="527537"/>
                </a:lnTo>
                <a:lnTo>
                  <a:pt x="0" y="527537"/>
                </a:lnTo>
                <a:lnTo>
                  <a:pt x="0" y="0"/>
                </a:lnTo>
                <a:close/>
              </a:path>
            </a:pathLst>
          </a:custGeom>
          <a:blipFill>
            <a:blip r:embed="rId10"/>
            <a:stretch>
              <a:fillRect l="0" t="0" r="0" b="0"/>
            </a:stretch>
          </a:blipFill>
        </p:spPr>
      </p:sp>
      <p:sp>
        <p:nvSpPr>
          <p:cNvPr name="AutoShape 11" id="11"/>
          <p:cNvSpPr/>
          <p:nvPr/>
        </p:nvSpPr>
        <p:spPr>
          <a:xfrm flipV="true">
            <a:off x="752000" y="1297622"/>
            <a:ext cx="10958707" cy="11951"/>
          </a:xfrm>
          <a:prstGeom prst="line">
            <a:avLst/>
          </a:prstGeom>
          <a:ln cap="flat" w="38100">
            <a:solidFill>
              <a:srgbClr val="E8A481"/>
            </a:solidFill>
            <a:prstDash val="solid"/>
            <a:headEnd type="oval" len="lg" w="lg"/>
            <a:tailEnd type="oval" len="lg" w="lg"/>
          </a:ln>
        </p:spPr>
      </p:sp>
      <p:sp>
        <p:nvSpPr>
          <p:cNvPr name="AutoShape 12" id="12"/>
          <p:cNvSpPr/>
          <p:nvPr/>
        </p:nvSpPr>
        <p:spPr>
          <a:xfrm flipV="true">
            <a:off x="11710707" y="606682"/>
            <a:ext cx="2214489" cy="683841"/>
          </a:xfrm>
          <a:prstGeom prst="line">
            <a:avLst/>
          </a:prstGeom>
          <a:ln cap="flat" w="38100">
            <a:solidFill>
              <a:srgbClr val="E8A481"/>
            </a:solidFill>
            <a:prstDash val="solid"/>
            <a:headEnd type="none" len="sm" w="sm"/>
            <a:tailEnd type="none" len="sm" w="sm"/>
          </a:ln>
        </p:spPr>
      </p:sp>
      <p:sp>
        <p:nvSpPr>
          <p:cNvPr name="Freeform 13" id="13"/>
          <p:cNvSpPr/>
          <p:nvPr/>
        </p:nvSpPr>
        <p:spPr>
          <a:xfrm flipH="false" flipV="false" rot="0">
            <a:off x="6646814" y="5875089"/>
            <a:ext cx="4630505" cy="2529024"/>
          </a:xfrm>
          <a:custGeom>
            <a:avLst/>
            <a:gdLst/>
            <a:ahLst/>
            <a:cxnLst/>
            <a:rect r="r" b="b" t="t" l="l"/>
            <a:pathLst>
              <a:path h="2529024" w="4630505">
                <a:moveTo>
                  <a:pt x="0" y="0"/>
                </a:moveTo>
                <a:lnTo>
                  <a:pt x="4630504" y="0"/>
                </a:lnTo>
                <a:lnTo>
                  <a:pt x="4630504" y="2529023"/>
                </a:lnTo>
                <a:lnTo>
                  <a:pt x="0" y="2529023"/>
                </a:lnTo>
                <a:lnTo>
                  <a:pt x="0" y="0"/>
                </a:lnTo>
                <a:close/>
              </a:path>
            </a:pathLst>
          </a:custGeom>
          <a:blipFill>
            <a:blip r:embed="rId11"/>
            <a:stretch>
              <a:fillRect l="0" t="0" r="0" b="0"/>
            </a:stretch>
          </a:blipFill>
        </p:spPr>
      </p:sp>
      <p:sp>
        <p:nvSpPr>
          <p:cNvPr name="TextBox 14" id="14"/>
          <p:cNvSpPr txBox="true"/>
          <p:nvPr/>
        </p:nvSpPr>
        <p:spPr>
          <a:xfrm rot="0">
            <a:off x="14634313" y="1980049"/>
            <a:ext cx="898806" cy="289459"/>
          </a:xfrm>
          <a:prstGeom prst="rect">
            <a:avLst/>
          </a:prstGeom>
        </p:spPr>
        <p:txBody>
          <a:bodyPr anchor="t" rtlCol="false" tIns="0" lIns="0" bIns="0" rIns="0">
            <a:spAutoFit/>
          </a:bodyPr>
          <a:lstStyle/>
          <a:p>
            <a:pPr algn="ctr">
              <a:lnSpc>
                <a:spcPts val="2161"/>
              </a:lnSpc>
              <a:spcBef>
                <a:spcPct val="0"/>
              </a:spcBef>
            </a:pPr>
            <a:r>
              <a:rPr lang="en-US" sz="1544">
                <a:solidFill>
                  <a:srgbClr val="000000"/>
                </a:solidFill>
                <a:latin typeface="Arial"/>
                <a:ea typeface="Arial"/>
                <a:cs typeface="Arial"/>
                <a:sym typeface="Arial"/>
              </a:rPr>
              <a:t>PIPELINE</a:t>
            </a:r>
          </a:p>
        </p:txBody>
      </p:sp>
      <p:sp>
        <p:nvSpPr>
          <p:cNvPr name="TextBox 15" id="15"/>
          <p:cNvSpPr txBox="true"/>
          <p:nvPr/>
        </p:nvSpPr>
        <p:spPr>
          <a:xfrm rot="0">
            <a:off x="982127" y="6187327"/>
            <a:ext cx="5169386" cy="1673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Arial"/>
                <a:ea typeface="Arial"/>
                <a:cs typeface="Arial"/>
                <a:sym typeface="Arial"/>
              </a:rPr>
              <a:t>Sadece gürültü temizleme işlemi uygulayıp lemmatization yapılmaması</a:t>
            </a:r>
          </a:p>
        </p:txBody>
      </p:sp>
      <p:sp>
        <p:nvSpPr>
          <p:cNvPr name="TextBox 16" id="16"/>
          <p:cNvSpPr txBox="true"/>
          <p:nvPr/>
        </p:nvSpPr>
        <p:spPr>
          <a:xfrm rot="0">
            <a:off x="11773572" y="5644402"/>
            <a:ext cx="6092751" cy="221678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Arial"/>
                <a:ea typeface="Arial"/>
                <a:cs typeface="Arial"/>
                <a:sym typeface="Arial"/>
              </a:rPr>
              <a:t>Tüm kelimelerin lemmatization işleminden geçirilip olumsuzluk eki içeren kelimelerin köklerine gerekli eklerin tekrardan yerleştirilmesi  </a:t>
            </a:r>
          </a:p>
        </p:txBody>
      </p:sp>
      <p:sp>
        <p:nvSpPr>
          <p:cNvPr name="TextBox 17" id="17"/>
          <p:cNvSpPr txBox="true"/>
          <p:nvPr/>
        </p:nvSpPr>
        <p:spPr>
          <a:xfrm rot="0">
            <a:off x="6151514" y="3211992"/>
            <a:ext cx="5508113" cy="1673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Arial"/>
                <a:ea typeface="Arial"/>
                <a:cs typeface="Arial"/>
                <a:sym typeface="Arial"/>
              </a:rPr>
              <a:t>O</a:t>
            </a:r>
            <a:r>
              <a:rPr lang="en-US" sz="3099">
                <a:solidFill>
                  <a:srgbClr val="000000"/>
                </a:solidFill>
                <a:latin typeface="Arial"/>
                <a:ea typeface="Arial"/>
                <a:cs typeface="Arial"/>
                <a:sym typeface="Arial"/>
              </a:rPr>
              <a:t>lumsuzluk eki alan kelimeleri tespit edip kök bulma işleminden geçirmemek</a:t>
            </a:r>
          </a:p>
        </p:txBody>
      </p:sp>
      <p:sp>
        <p:nvSpPr>
          <p:cNvPr name="TextBox 18" id="18"/>
          <p:cNvSpPr txBox="true"/>
          <p:nvPr/>
        </p:nvSpPr>
        <p:spPr>
          <a:xfrm rot="0">
            <a:off x="1028700" y="800418"/>
            <a:ext cx="6395055" cy="544969"/>
          </a:xfrm>
          <a:prstGeom prst="rect">
            <a:avLst/>
          </a:prstGeom>
        </p:spPr>
        <p:txBody>
          <a:bodyPr anchor="t" rtlCol="false" tIns="0" lIns="0" bIns="0" rIns="0">
            <a:spAutoFit/>
          </a:bodyPr>
          <a:lstStyle/>
          <a:p>
            <a:pPr algn="l">
              <a:lnSpc>
                <a:spcPts val="3423"/>
              </a:lnSpc>
            </a:pPr>
            <a:r>
              <a:rPr lang="en-US" sz="3803" spc="-76">
                <a:solidFill>
                  <a:srgbClr val="000000"/>
                </a:solidFill>
                <a:latin typeface="Arial Bold"/>
                <a:ea typeface="Arial Bold"/>
                <a:cs typeface="Arial Bold"/>
                <a:sym typeface="Arial Bold"/>
              </a:rPr>
              <a:t>LEMMATIZATION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8187" y="209560"/>
            <a:ext cx="1602226" cy="1306163"/>
          </a:xfrm>
          <a:custGeom>
            <a:avLst/>
            <a:gdLst/>
            <a:ahLst/>
            <a:cxnLst/>
            <a:rect r="r" b="b" t="t" l="l"/>
            <a:pathLst>
              <a:path h="1306163" w="1602226">
                <a:moveTo>
                  <a:pt x="0" y="0"/>
                </a:moveTo>
                <a:lnTo>
                  <a:pt x="1602226" y="0"/>
                </a:lnTo>
                <a:lnTo>
                  <a:pt x="1602226" y="1306163"/>
                </a:lnTo>
                <a:lnTo>
                  <a:pt x="0" y="1306163"/>
                </a:lnTo>
                <a:lnTo>
                  <a:pt x="0" y="0"/>
                </a:lnTo>
                <a:close/>
              </a:path>
            </a:pathLst>
          </a:custGeom>
          <a:blipFill>
            <a:blip r:embed="rId2"/>
            <a:stretch>
              <a:fillRect l="0" t="0" r="0" b="0"/>
            </a:stretch>
          </a:blipFill>
        </p:spPr>
      </p:sp>
      <p:sp>
        <p:nvSpPr>
          <p:cNvPr name="Freeform 3" id="3"/>
          <p:cNvSpPr/>
          <p:nvPr/>
        </p:nvSpPr>
        <p:spPr>
          <a:xfrm flipH="false" flipV="false" rot="0">
            <a:off x="13627663" y="209560"/>
            <a:ext cx="2533887" cy="2530720"/>
          </a:xfrm>
          <a:custGeom>
            <a:avLst/>
            <a:gdLst/>
            <a:ahLst/>
            <a:cxnLst/>
            <a:rect r="r" b="b" t="t" l="l"/>
            <a:pathLst>
              <a:path h="2530720" w="2533887">
                <a:moveTo>
                  <a:pt x="0" y="0"/>
                </a:moveTo>
                <a:lnTo>
                  <a:pt x="2533887" y="0"/>
                </a:lnTo>
                <a:lnTo>
                  <a:pt x="2533887" y="2530720"/>
                </a:lnTo>
                <a:lnTo>
                  <a:pt x="0" y="2530720"/>
                </a:lnTo>
                <a:lnTo>
                  <a:pt x="0" y="0"/>
                </a:lnTo>
                <a:close/>
              </a:path>
            </a:pathLst>
          </a:custGeom>
          <a:blipFill>
            <a:blip r:embed="rId3"/>
            <a:stretch>
              <a:fillRect l="0" t="0" r="0" b="0"/>
            </a:stretch>
          </a:blipFill>
        </p:spPr>
      </p:sp>
      <p:sp>
        <p:nvSpPr>
          <p:cNvPr name="Freeform 4" id="4"/>
          <p:cNvSpPr/>
          <p:nvPr/>
        </p:nvSpPr>
        <p:spPr>
          <a:xfrm flipH="false" flipV="false" rot="0">
            <a:off x="13970708" y="1114137"/>
            <a:ext cx="349359" cy="349359"/>
          </a:xfrm>
          <a:custGeom>
            <a:avLst/>
            <a:gdLst/>
            <a:ahLst/>
            <a:cxnLst/>
            <a:rect r="r" b="b" t="t" l="l"/>
            <a:pathLst>
              <a:path h="349359" w="349359">
                <a:moveTo>
                  <a:pt x="0" y="0"/>
                </a:moveTo>
                <a:lnTo>
                  <a:pt x="349359" y="0"/>
                </a:lnTo>
                <a:lnTo>
                  <a:pt x="349359" y="349360"/>
                </a:lnTo>
                <a:lnTo>
                  <a:pt x="0" y="349360"/>
                </a:lnTo>
                <a:lnTo>
                  <a:pt x="0" y="0"/>
                </a:lnTo>
                <a:close/>
              </a:path>
            </a:pathLst>
          </a:custGeom>
          <a:blipFill>
            <a:blip r:embed="rId4"/>
            <a:stretch>
              <a:fillRect l="0" t="0" r="0" b="0"/>
            </a:stretch>
          </a:blipFill>
        </p:spPr>
      </p:sp>
      <p:sp>
        <p:nvSpPr>
          <p:cNvPr name="Freeform 5" id="5"/>
          <p:cNvSpPr/>
          <p:nvPr/>
        </p:nvSpPr>
        <p:spPr>
          <a:xfrm flipH="false" flipV="false" rot="0">
            <a:off x="14413719" y="534622"/>
            <a:ext cx="368411" cy="368411"/>
          </a:xfrm>
          <a:custGeom>
            <a:avLst/>
            <a:gdLst/>
            <a:ahLst/>
            <a:cxnLst/>
            <a:rect r="r" b="b" t="t" l="l"/>
            <a:pathLst>
              <a:path h="368411" w="368411">
                <a:moveTo>
                  <a:pt x="0" y="0"/>
                </a:moveTo>
                <a:lnTo>
                  <a:pt x="368411" y="0"/>
                </a:lnTo>
                <a:lnTo>
                  <a:pt x="368411" y="368411"/>
                </a:lnTo>
                <a:lnTo>
                  <a:pt x="0" y="368411"/>
                </a:lnTo>
                <a:lnTo>
                  <a:pt x="0" y="0"/>
                </a:lnTo>
                <a:close/>
              </a:path>
            </a:pathLst>
          </a:custGeom>
          <a:blipFill>
            <a:blip r:embed="rId5"/>
            <a:stretch>
              <a:fillRect l="0" t="0" r="0" b="0"/>
            </a:stretch>
          </a:blipFill>
        </p:spPr>
      </p:sp>
      <p:sp>
        <p:nvSpPr>
          <p:cNvPr name="Freeform 6" id="6"/>
          <p:cNvSpPr/>
          <p:nvPr/>
        </p:nvSpPr>
        <p:spPr>
          <a:xfrm flipH="false" flipV="false" rot="0">
            <a:off x="15112816" y="538604"/>
            <a:ext cx="305970" cy="305970"/>
          </a:xfrm>
          <a:custGeom>
            <a:avLst/>
            <a:gdLst/>
            <a:ahLst/>
            <a:cxnLst/>
            <a:rect r="r" b="b" t="t" l="l"/>
            <a:pathLst>
              <a:path h="305970" w="305970">
                <a:moveTo>
                  <a:pt x="0" y="0"/>
                </a:moveTo>
                <a:lnTo>
                  <a:pt x="305970" y="0"/>
                </a:lnTo>
                <a:lnTo>
                  <a:pt x="305970" y="305970"/>
                </a:lnTo>
                <a:lnTo>
                  <a:pt x="0" y="305970"/>
                </a:lnTo>
                <a:lnTo>
                  <a:pt x="0" y="0"/>
                </a:lnTo>
                <a:close/>
              </a:path>
            </a:pathLst>
          </a:custGeom>
          <a:blipFill>
            <a:blip r:embed="rId6"/>
            <a:stretch>
              <a:fillRect l="0" t="0" r="0" b="0"/>
            </a:stretch>
          </a:blipFill>
        </p:spPr>
      </p:sp>
      <p:sp>
        <p:nvSpPr>
          <p:cNvPr name="Freeform 7" id="7"/>
          <p:cNvSpPr/>
          <p:nvPr/>
        </p:nvSpPr>
        <p:spPr>
          <a:xfrm flipH="false" flipV="false" rot="0">
            <a:off x="15554567" y="1114137"/>
            <a:ext cx="360782" cy="360782"/>
          </a:xfrm>
          <a:custGeom>
            <a:avLst/>
            <a:gdLst/>
            <a:ahLst/>
            <a:cxnLst/>
            <a:rect r="r" b="b" t="t" l="l"/>
            <a:pathLst>
              <a:path h="360782" w="360782">
                <a:moveTo>
                  <a:pt x="0" y="0"/>
                </a:moveTo>
                <a:lnTo>
                  <a:pt x="360782" y="0"/>
                </a:lnTo>
                <a:lnTo>
                  <a:pt x="360782" y="360783"/>
                </a:lnTo>
                <a:lnTo>
                  <a:pt x="0" y="360783"/>
                </a:lnTo>
                <a:lnTo>
                  <a:pt x="0" y="0"/>
                </a:lnTo>
                <a:close/>
              </a:path>
            </a:pathLst>
          </a:custGeom>
          <a:blipFill>
            <a:blip r:embed="rId7"/>
            <a:stretch>
              <a:fillRect l="0" t="0" r="0" b="0"/>
            </a:stretch>
          </a:blipFill>
        </p:spPr>
      </p:sp>
      <p:sp>
        <p:nvSpPr>
          <p:cNvPr name="Freeform 8" id="8"/>
          <p:cNvSpPr/>
          <p:nvPr/>
        </p:nvSpPr>
        <p:spPr>
          <a:xfrm flipH="false" flipV="false" rot="0">
            <a:off x="15370109" y="1764756"/>
            <a:ext cx="295492" cy="295492"/>
          </a:xfrm>
          <a:custGeom>
            <a:avLst/>
            <a:gdLst/>
            <a:ahLst/>
            <a:cxnLst/>
            <a:rect r="r" b="b" t="t" l="l"/>
            <a:pathLst>
              <a:path h="295492" w="295492">
                <a:moveTo>
                  <a:pt x="0" y="0"/>
                </a:moveTo>
                <a:lnTo>
                  <a:pt x="295492" y="0"/>
                </a:lnTo>
                <a:lnTo>
                  <a:pt x="295492" y="295492"/>
                </a:lnTo>
                <a:lnTo>
                  <a:pt x="0" y="295492"/>
                </a:lnTo>
                <a:lnTo>
                  <a:pt x="0" y="0"/>
                </a:lnTo>
                <a:close/>
              </a:path>
            </a:pathLst>
          </a:custGeom>
          <a:blipFill>
            <a:blip r:embed="rId8"/>
            <a:stretch>
              <a:fillRect l="0" t="0" r="0" b="0"/>
            </a:stretch>
          </a:blipFill>
        </p:spPr>
      </p:sp>
      <p:sp>
        <p:nvSpPr>
          <p:cNvPr name="Freeform 9" id="9"/>
          <p:cNvSpPr/>
          <p:nvPr/>
        </p:nvSpPr>
        <p:spPr>
          <a:xfrm flipH="false" flipV="false" rot="0">
            <a:off x="14118227" y="1764756"/>
            <a:ext cx="295492" cy="295492"/>
          </a:xfrm>
          <a:custGeom>
            <a:avLst/>
            <a:gdLst/>
            <a:ahLst/>
            <a:cxnLst/>
            <a:rect r="r" b="b" t="t" l="l"/>
            <a:pathLst>
              <a:path h="295492" w="295492">
                <a:moveTo>
                  <a:pt x="0" y="0"/>
                </a:moveTo>
                <a:lnTo>
                  <a:pt x="295492" y="0"/>
                </a:lnTo>
                <a:lnTo>
                  <a:pt x="295492" y="295492"/>
                </a:lnTo>
                <a:lnTo>
                  <a:pt x="0" y="295492"/>
                </a:lnTo>
                <a:lnTo>
                  <a:pt x="0" y="0"/>
                </a:lnTo>
                <a:close/>
              </a:path>
            </a:pathLst>
          </a:custGeom>
          <a:blipFill>
            <a:blip r:embed="rId9"/>
            <a:stretch>
              <a:fillRect l="0" t="0" r="0" b="0"/>
            </a:stretch>
          </a:blipFill>
        </p:spPr>
      </p:sp>
      <p:sp>
        <p:nvSpPr>
          <p:cNvPr name="Freeform 10" id="10"/>
          <p:cNvSpPr/>
          <p:nvPr/>
        </p:nvSpPr>
        <p:spPr>
          <a:xfrm flipH="false" flipV="false" rot="0">
            <a:off x="14723272" y="2060248"/>
            <a:ext cx="342670" cy="342670"/>
          </a:xfrm>
          <a:custGeom>
            <a:avLst/>
            <a:gdLst/>
            <a:ahLst/>
            <a:cxnLst/>
            <a:rect r="r" b="b" t="t" l="l"/>
            <a:pathLst>
              <a:path h="342670" w="342670">
                <a:moveTo>
                  <a:pt x="0" y="0"/>
                </a:moveTo>
                <a:lnTo>
                  <a:pt x="342669" y="0"/>
                </a:lnTo>
                <a:lnTo>
                  <a:pt x="342669" y="342669"/>
                </a:lnTo>
                <a:lnTo>
                  <a:pt x="0" y="342669"/>
                </a:lnTo>
                <a:lnTo>
                  <a:pt x="0" y="0"/>
                </a:lnTo>
                <a:close/>
              </a:path>
            </a:pathLst>
          </a:custGeom>
          <a:blipFill>
            <a:blip r:embed="rId10"/>
            <a:stretch>
              <a:fillRect l="0" t="0" r="0" b="0"/>
            </a:stretch>
          </a:blipFill>
        </p:spPr>
      </p:sp>
      <p:sp>
        <p:nvSpPr>
          <p:cNvPr name="AutoShape 11" id="11"/>
          <p:cNvSpPr/>
          <p:nvPr/>
        </p:nvSpPr>
        <p:spPr>
          <a:xfrm flipV="true">
            <a:off x="752021" y="1077665"/>
            <a:ext cx="10958707" cy="11951"/>
          </a:xfrm>
          <a:prstGeom prst="line">
            <a:avLst/>
          </a:prstGeom>
          <a:ln cap="flat" w="38100">
            <a:solidFill>
              <a:srgbClr val="E8A481"/>
            </a:solidFill>
            <a:prstDash val="solid"/>
            <a:headEnd type="oval" len="lg" w="lg"/>
            <a:tailEnd type="oval" len="lg" w="lg"/>
          </a:ln>
        </p:spPr>
      </p:sp>
      <p:sp>
        <p:nvSpPr>
          <p:cNvPr name="AutoShape 12" id="12"/>
          <p:cNvSpPr/>
          <p:nvPr/>
        </p:nvSpPr>
        <p:spPr>
          <a:xfrm flipV="true">
            <a:off x="11710707" y="548673"/>
            <a:ext cx="2404928" cy="565465"/>
          </a:xfrm>
          <a:prstGeom prst="line">
            <a:avLst/>
          </a:prstGeom>
          <a:ln cap="flat" w="28575">
            <a:solidFill>
              <a:srgbClr val="E8A481"/>
            </a:solidFill>
            <a:prstDash val="solid"/>
            <a:headEnd type="none" len="sm" w="sm"/>
            <a:tailEnd type="none" len="sm" w="sm"/>
          </a:ln>
        </p:spPr>
      </p:sp>
      <p:sp>
        <p:nvSpPr>
          <p:cNvPr name="Freeform 13" id="13"/>
          <p:cNvSpPr/>
          <p:nvPr/>
        </p:nvSpPr>
        <p:spPr>
          <a:xfrm flipH="false" flipV="false" rot="0">
            <a:off x="0" y="8790170"/>
            <a:ext cx="18288000" cy="1496830"/>
          </a:xfrm>
          <a:custGeom>
            <a:avLst/>
            <a:gdLst/>
            <a:ahLst/>
            <a:cxnLst/>
            <a:rect r="r" b="b" t="t" l="l"/>
            <a:pathLst>
              <a:path h="1496830" w="18288000">
                <a:moveTo>
                  <a:pt x="0" y="0"/>
                </a:moveTo>
                <a:lnTo>
                  <a:pt x="18288000" y="0"/>
                </a:lnTo>
                <a:lnTo>
                  <a:pt x="18288000" y="1496830"/>
                </a:lnTo>
                <a:lnTo>
                  <a:pt x="0" y="1496830"/>
                </a:lnTo>
                <a:lnTo>
                  <a:pt x="0" y="0"/>
                </a:lnTo>
                <a:close/>
              </a:path>
            </a:pathLst>
          </a:custGeom>
          <a:blipFill>
            <a:blip r:embed="rId11"/>
            <a:stretch>
              <a:fillRect l="0" t="0" r="0" b="0"/>
            </a:stretch>
          </a:blipFill>
        </p:spPr>
      </p:sp>
      <p:sp>
        <p:nvSpPr>
          <p:cNvPr name="Freeform 14" id="14"/>
          <p:cNvSpPr/>
          <p:nvPr/>
        </p:nvSpPr>
        <p:spPr>
          <a:xfrm flipH="false" flipV="false" rot="0">
            <a:off x="708196" y="5489617"/>
            <a:ext cx="16551104" cy="2336973"/>
          </a:xfrm>
          <a:custGeom>
            <a:avLst/>
            <a:gdLst/>
            <a:ahLst/>
            <a:cxnLst/>
            <a:rect r="r" b="b" t="t" l="l"/>
            <a:pathLst>
              <a:path h="2336973" w="16551104">
                <a:moveTo>
                  <a:pt x="0" y="0"/>
                </a:moveTo>
                <a:lnTo>
                  <a:pt x="16551104" y="0"/>
                </a:lnTo>
                <a:lnTo>
                  <a:pt x="16551104" y="2336973"/>
                </a:lnTo>
                <a:lnTo>
                  <a:pt x="0" y="2336973"/>
                </a:lnTo>
                <a:lnTo>
                  <a:pt x="0" y="0"/>
                </a:lnTo>
                <a:close/>
              </a:path>
            </a:pathLst>
          </a:custGeom>
          <a:blipFill>
            <a:blip r:embed="rId12"/>
            <a:stretch>
              <a:fillRect l="-238" t="0" r="-238" b="0"/>
            </a:stretch>
          </a:blipFill>
        </p:spPr>
      </p:sp>
      <p:sp>
        <p:nvSpPr>
          <p:cNvPr name="TextBox 15" id="15"/>
          <p:cNvSpPr txBox="true"/>
          <p:nvPr/>
        </p:nvSpPr>
        <p:spPr>
          <a:xfrm rot="0">
            <a:off x="14602691" y="1340422"/>
            <a:ext cx="583832" cy="198525"/>
          </a:xfrm>
          <a:prstGeom prst="rect">
            <a:avLst/>
          </a:prstGeom>
        </p:spPr>
        <p:txBody>
          <a:bodyPr anchor="t" rtlCol="false" tIns="0" lIns="0" bIns="0" rIns="0">
            <a:spAutoFit/>
          </a:bodyPr>
          <a:lstStyle/>
          <a:p>
            <a:pPr algn="ctr">
              <a:lnSpc>
                <a:spcPts val="1404"/>
              </a:lnSpc>
              <a:spcBef>
                <a:spcPct val="0"/>
              </a:spcBef>
            </a:pPr>
            <a:r>
              <a:rPr lang="en-US" sz="1003">
                <a:solidFill>
                  <a:srgbClr val="000000"/>
                </a:solidFill>
                <a:latin typeface="Arial"/>
                <a:ea typeface="Arial"/>
                <a:cs typeface="Arial"/>
                <a:sym typeface="Arial"/>
              </a:rPr>
              <a:t>PIPELINE</a:t>
            </a:r>
          </a:p>
        </p:txBody>
      </p:sp>
      <p:sp>
        <p:nvSpPr>
          <p:cNvPr name="TextBox 16" id="16"/>
          <p:cNvSpPr txBox="true"/>
          <p:nvPr/>
        </p:nvSpPr>
        <p:spPr>
          <a:xfrm rot="0">
            <a:off x="1028700" y="604444"/>
            <a:ext cx="6395055" cy="544969"/>
          </a:xfrm>
          <a:prstGeom prst="rect">
            <a:avLst/>
          </a:prstGeom>
        </p:spPr>
        <p:txBody>
          <a:bodyPr anchor="t" rtlCol="false" tIns="0" lIns="0" bIns="0" rIns="0">
            <a:spAutoFit/>
          </a:bodyPr>
          <a:lstStyle/>
          <a:p>
            <a:pPr algn="l">
              <a:lnSpc>
                <a:spcPts val="3423"/>
              </a:lnSpc>
            </a:pPr>
            <a:r>
              <a:rPr lang="en-US" sz="3803" spc="-76">
                <a:solidFill>
                  <a:srgbClr val="000000"/>
                </a:solidFill>
                <a:latin typeface="Arial Bold"/>
                <a:ea typeface="Arial Bold"/>
                <a:cs typeface="Arial Bold"/>
                <a:sym typeface="Arial Bold"/>
              </a:rPr>
              <a:t>LEMMATIZATION SONUCU</a:t>
            </a:r>
          </a:p>
        </p:txBody>
      </p:sp>
      <p:sp>
        <p:nvSpPr>
          <p:cNvPr name="TextBox 17" id="17"/>
          <p:cNvSpPr txBox="true"/>
          <p:nvPr/>
        </p:nvSpPr>
        <p:spPr>
          <a:xfrm rot="0">
            <a:off x="752000" y="1560171"/>
            <a:ext cx="11650770" cy="1410251"/>
          </a:xfrm>
          <a:prstGeom prst="rect">
            <a:avLst/>
          </a:prstGeom>
        </p:spPr>
        <p:txBody>
          <a:bodyPr anchor="t" rtlCol="false" tIns="0" lIns="0" bIns="0" rIns="0">
            <a:spAutoFit/>
          </a:bodyPr>
          <a:lstStyle/>
          <a:p>
            <a:pPr algn="l">
              <a:lnSpc>
                <a:spcPts val="3644"/>
              </a:lnSpc>
              <a:spcBef>
                <a:spcPct val="0"/>
              </a:spcBef>
            </a:pPr>
            <a:r>
              <a:rPr lang="en-US" sz="2603">
                <a:solidFill>
                  <a:srgbClr val="000000"/>
                </a:solidFill>
                <a:latin typeface="Arial"/>
                <a:ea typeface="Arial"/>
                <a:cs typeface="Arial"/>
                <a:sym typeface="Arial"/>
              </a:rPr>
              <a:t>Küçük bir veri seti ile aynı parametreler kullanılarak üç yol için de modeller eğitildi ve  “</a:t>
            </a:r>
            <a:r>
              <a:rPr lang="en-US" sz="2603">
                <a:solidFill>
                  <a:srgbClr val="0A4871"/>
                </a:solidFill>
                <a:latin typeface="Arial Bold"/>
                <a:ea typeface="Arial Bold"/>
                <a:cs typeface="Arial Bold"/>
                <a:sym typeface="Arial Bold"/>
              </a:rPr>
              <a:t>olumsuzluk eki içeren kelimelere lemmatization işleminin  uygulanmaması</a:t>
            </a:r>
            <a:r>
              <a:rPr lang="en-US" sz="2603">
                <a:solidFill>
                  <a:srgbClr val="000000"/>
                </a:solidFill>
                <a:latin typeface="Arial"/>
                <a:ea typeface="Arial"/>
                <a:cs typeface="Arial"/>
                <a:sym typeface="Arial"/>
              </a:rPr>
              <a:t>” sonucundan daha iyi dönüt aldık.</a:t>
            </a:r>
          </a:p>
        </p:txBody>
      </p:sp>
      <p:sp>
        <p:nvSpPr>
          <p:cNvPr name="TextBox 18" id="18"/>
          <p:cNvSpPr txBox="true"/>
          <p:nvPr/>
        </p:nvSpPr>
        <p:spPr>
          <a:xfrm rot="0">
            <a:off x="748605" y="3626073"/>
            <a:ext cx="7046268" cy="520490"/>
          </a:xfrm>
          <a:prstGeom prst="rect">
            <a:avLst/>
          </a:prstGeom>
        </p:spPr>
        <p:txBody>
          <a:bodyPr anchor="t" rtlCol="false" tIns="0" lIns="0" bIns="0" rIns="0">
            <a:spAutoFit/>
          </a:bodyPr>
          <a:lstStyle/>
          <a:p>
            <a:pPr algn="ctr">
              <a:lnSpc>
                <a:spcPts val="3861"/>
              </a:lnSpc>
              <a:spcBef>
                <a:spcPct val="0"/>
              </a:spcBef>
            </a:pPr>
            <a:r>
              <a:rPr lang="en-US" sz="2758">
                <a:solidFill>
                  <a:srgbClr val="0A4871"/>
                </a:solidFill>
                <a:latin typeface="Arial Bold"/>
                <a:ea typeface="Arial Bold"/>
                <a:cs typeface="Arial Bold"/>
                <a:sym typeface="Arial Bold"/>
              </a:rPr>
              <a:t>Entity modeli için kullanılan parametreler: </a:t>
            </a:r>
          </a:p>
        </p:txBody>
      </p:sp>
      <p:sp>
        <p:nvSpPr>
          <p:cNvPr name="TextBox 19" id="19"/>
          <p:cNvSpPr txBox="true"/>
          <p:nvPr/>
        </p:nvSpPr>
        <p:spPr>
          <a:xfrm rot="0">
            <a:off x="1074212" y="4283808"/>
            <a:ext cx="3023403" cy="445383"/>
          </a:xfrm>
          <a:prstGeom prst="rect">
            <a:avLst/>
          </a:prstGeom>
        </p:spPr>
        <p:txBody>
          <a:bodyPr anchor="t" rtlCol="false" tIns="0" lIns="0" bIns="0" rIns="0">
            <a:spAutoFit/>
          </a:bodyPr>
          <a:lstStyle/>
          <a:p>
            <a:pPr algn="ctr">
              <a:lnSpc>
                <a:spcPts val="3276"/>
              </a:lnSpc>
            </a:pPr>
            <a:r>
              <a:rPr lang="en-US" sz="2340">
                <a:solidFill>
                  <a:srgbClr val="000000"/>
                </a:solidFill>
                <a:latin typeface="Arial"/>
                <a:ea typeface="Arial"/>
                <a:cs typeface="Arial"/>
                <a:sym typeface="Arial"/>
              </a:rPr>
              <a:t>  train epochs = 10</a:t>
            </a:r>
          </a:p>
        </p:txBody>
      </p:sp>
      <p:sp>
        <p:nvSpPr>
          <p:cNvPr name="TextBox 20" id="20"/>
          <p:cNvSpPr txBox="true"/>
          <p:nvPr/>
        </p:nvSpPr>
        <p:spPr>
          <a:xfrm rot="0">
            <a:off x="7543565" y="4283808"/>
            <a:ext cx="3023403" cy="445383"/>
          </a:xfrm>
          <a:prstGeom prst="rect">
            <a:avLst/>
          </a:prstGeom>
        </p:spPr>
        <p:txBody>
          <a:bodyPr anchor="t" rtlCol="false" tIns="0" lIns="0" bIns="0" rIns="0">
            <a:spAutoFit/>
          </a:bodyPr>
          <a:lstStyle/>
          <a:p>
            <a:pPr algn="ctr">
              <a:lnSpc>
                <a:spcPts val="3276"/>
              </a:lnSpc>
            </a:pPr>
            <a:r>
              <a:rPr lang="en-US" sz="2340">
                <a:solidFill>
                  <a:srgbClr val="000000"/>
                </a:solidFill>
                <a:latin typeface="Arial"/>
                <a:ea typeface="Arial"/>
                <a:cs typeface="Arial"/>
                <a:sym typeface="Arial"/>
              </a:rPr>
              <a:t>train batch size = 16</a:t>
            </a:r>
          </a:p>
        </p:txBody>
      </p:sp>
      <p:sp>
        <p:nvSpPr>
          <p:cNvPr name="TextBox 21" id="21"/>
          <p:cNvSpPr txBox="true"/>
          <p:nvPr/>
        </p:nvSpPr>
        <p:spPr>
          <a:xfrm rot="0">
            <a:off x="4211467" y="4269694"/>
            <a:ext cx="3023403" cy="445383"/>
          </a:xfrm>
          <a:prstGeom prst="rect">
            <a:avLst/>
          </a:prstGeom>
        </p:spPr>
        <p:txBody>
          <a:bodyPr anchor="t" rtlCol="false" tIns="0" lIns="0" bIns="0" rIns="0">
            <a:spAutoFit/>
          </a:bodyPr>
          <a:lstStyle/>
          <a:p>
            <a:pPr algn="ctr">
              <a:lnSpc>
                <a:spcPts val="3276"/>
              </a:lnSpc>
            </a:pPr>
            <a:r>
              <a:rPr lang="en-US" sz="2340">
                <a:solidFill>
                  <a:srgbClr val="000000"/>
                </a:solidFill>
                <a:latin typeface="Arial"/>
                <a:ea typeface="Arial"/>
                <a:cs typeface="Arial"/>
                <a:sym typeface="Arial"/>
              </a:rPr>
              <a:t>eval batch size = 16</a:t>
            </a:r>
          </a:p>
        </p:txBody>
      </p:sp>
      <p:sp>
        <p:nvSpPr>
          <p:cNvPr name="TextBox 22" id="22"/>
          <p:cNvSpPr txBox="true"/>
          <p:nvPr/>
        </p:nvSpPr>
        <p:spPr>
          <a:xfrm rot="0">
            <a:off x="10947305" y="4269694"/>
            <a:ext cx="3023403" cy="445383"/>
          </a:xfrm>
          <a:prstGeom prst="rect">
            <a:avLst/>
          </a:prstGeom>
        </p:spPr>
        <p:txBody>
          <a:bodyPr anchor="t" rtlCol="false" tIns="0" lIns="0" bIns="0" rIns="0">
            <a:spAutoFit/>
          </a:bodyPr>
          <a:lstStyle/>
          <a:p>
            <a:pPr algn="ctr">
              <a:lnSpc>
                <a:spcPts val="3276"/>
              </a:lnSpc>
            </a:pPr>
            <a:r>
              <a:rPr lang="en-US" sz="2340">
                <a:solidFill>
                  <a:srgbClr val="000000"/>
                </a:solidFill>
                <a:latin typeface="Arial"/>
                <a:ea typeface="Arial"/>
                <a:cs typeface="Arial"/>
                <a:sym typeface="Arial"/>
              </a:rPr>
              <a:t>learning rate = 2e-5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16033" y="184658"/>
            <a:ext cx="2386379" cy="2383396"/>
          </a:xfrm>
          <a:custGeom>
            <a:avLst/>
            <a:gdLst/>
            <a:ahLst/>
            <a:cxnLst/>
            <a:rect r="r" b="b" t="t" l="l"/>
            <a:pathLst>
              <a:path h="2383396" w="2386379">
                <a:moveTo>
                  <a:pt x="0" y="0"/>
                </a:moveTo>
                <a:lnTo>
                  <a:pt x="2386378" y="0"/>
                </a:lnTo>
                <a:lnTo>
                  <a:pt x="2386378" y="2383395"/>
                </a:lnTo>
                <a:lnTo>
                  <a:pt x="0" y="2383395"/>
                </a:lnTo>
                <a:lnTo>
                  <a:pt x="0" y="0"/>
                </a:lnTo>
                <a:close/>
              </a:path>
            </a:pathLst>
          </a:custGeom>
          <a:blipFill>
            <a:blip r:embed="rId2"/>
            <a:stretch>
              <a:fillRect l="0" t="0" r="0" b="0"/>
            </a:stretch>
          </a:blipFill>
        </p:spPr>
      </p:sp>
      <p:sp>
        <p:nvSpPr>
          <p:cNvPr name="Freeform 3" id="3"/>
          <p:cNvSpPr/>
          <p:nvPr/>
        </p:nvSpPr>
        <p:spPr>
          <a:xfrm flipH="false" flipV="false" rot="0">
            <a:off x="14239108" y="976276"/>
            <a:ext cx="329021" cy="329021"/>
          </a:xfrm>
          <a:custGeom>
            <a:avLst/>
            <a:gdLst/>
            <a:ahLst/>
            <a:cxnLst/>
            <a:rect r="r" b="b" t="t" l="l"/>
            <a:pathLst>
              <a:path h="329021" w="329021">
                <a:moveTo>
                  <a:pt x="0" y="0"/>
                </a:moveTo>
                <a:lnTo>
                  <a:pt x="329022" y="0"/>
                </a:lnTo>
                <a:lnTo>
                  <a:pt x="329022" y="329022"/>
                </a:lnTo>
                <a:lnTo>
                  <a:pt x="0" y="329022"/>
                </a:lnTo>
                <a:lnTo>
                  <a:pt x="0" y="0"/>
                </a:lnTo>
                <a:close/>
              </a:path>
            </a:pathLst>
          </a:custGeom>
          <a:blipFill>
            <a:blip r:embed="rId3"/>
            <a:stretch>
              <a:fillRect l="0" t="0" r="0" b="0"/>
            </a:stretch>
          </a:blipFill>
        </p:spPr>
      </p:sp>
      <p:sp>
        <p:nvSpPr>
          <p:cNvPr name="Freeform 4" id="4"/>
          <p:cNvSpPr/>
          <p:nvPr/>
        </p:nvSpPr>
        <p:spPr>
          <a:xfrm flipH="false" flipV="false" rot="0">
            <a:off x="14656329" y="430497"/>
            <a:ext cx="346964" cy="346964"/>
          </a:xfrm>
          <a:custGeom>
            <a:avLst/>
            <a:gdLst/>
            <a:ahLst/>
            <a:cxnLst/>
            <a:rect r="r" b="b" t="t" l="l"/>
            <a:pathLst>
              <a:path h="346964" w="346964">
                <a:moveTo>
                  <a:pt x="0" y="0"/>
                </a:moveTo>
                <a:lnTo>
                  <a:pt x="346964" y="0"/>
                </a:lnTo>
                <a:lnTo>
                  <a:pt x="346964" y="346964"/>
                </a:lnTo>
                <a:lnTo>
                  <a:pt x="0" y="346964"/>
                </a:lnTo>
                <a:lnTo>
                  <a:pt x="0" y="0"/>
                </a:lnTo>
                <a:close/>
              </a:path>
            </a:pathLst>
          </a:custGeom>
          <a:blipFill>
            <a:blip r:embed="rId4"/>
            <a:stretch>
              <a:fillRect l="0" t="0" r="0" b="0"/>
            </a:stretch>
          </a:blipFill>
        </p:spPr>
      </p:sp>
      <p:sp>
        <p:nvSpPr>
          <p:cNvPr name="Freeform 5" id="5"/>
          <p:cNvSpPr/>
          <p:nvPr/>
        </p:nvSpPr>
        <p:spPr>
          <a:xfrm flipH="false" flipV="false" rot="0">
            <a:off x="15314729" y="434247"/>
            <a:ext cx="288159" cy="288159"/>
          </a:xfrm>
          <a:custGeom>
            <a:avLst/>
            <a:gdLst/>
            <a:ahLst/>
            <a:cxnLst/>
            <a:rect r="r" b="b" t="t" l="l"/>
            <a:pathLst>
              <a:path h="288159" w="288159">
                <a:moveTo>
                  <a:pt x="0" y="0"/>
                </a:moveTo>
                <a:lnTo>
                  <a:pt x="288158" y="0"/>
                </a:lnTo>
                <a:lnTo>
                  <a:pt x="288158" y="288159"/>
                </a:lnTo>
                <a:lnTo>
                  <a:pt x="0" y="288159"/>
                </a:lnTo>
                <a:lnTo>
                  <a:pt x="0" y="0"/>
                </a:lnTo>
                <a:close/>
              </a:path>
            </a:pathLst>
          </a:custGeom>
          <a:blipFill>
            <a:blip r:embed="rId5"/>
            <a:stretch>
              <a:fillRect l="0" t="0" r="0" b="0"/>
            </a:stretch>
          </a:blipFill>
        </p:spPr>
      </p:sp>
      <p:sp>
        <p:nvSpPr>
          <p:cNvPr name="Freeform 6" id="6"/>
          <p:cNvSpPr/>
          <p:nvPr/>
        </p:nvSpPr>
        <p:spPr>
          <a:xfrm flipH="false" flipV="false" rot="0">
            <a:off x="15730763" y="976276"/>
            <a:ext cx="339780" cy="339780"/>
          </a:xfrm>
          <a:custGeom>
            <a:avLst/>
            <a:gdLst/>
            <a:ahLst/>
            <a:cxnLst/>
            <a:rect r="r" b="b" t="t" l="l"/>
            <a:pathLst>
              <a:path h="339780" w="339780">
                <a:moveTo>
                  <a:pt x="0" y="0"/>
                </a:moveTo>
                <a:lnTo>
                  <a:pt x="339780" y="0"/>
                </a:lnTo>
                <a:lnTo>
                  <a:pt x="339780" y="339780"/>
                </a:lnTo>
                <a:lnTo>
                  <a:pt x="0" y="339780"/>
                </a:lnTo>
                <a:lnTo>
                  <a:pt x="0" y="0"/>
                </a:lnTo>
                <a:close/>
              </a:path>
            </a:pathLst>
          </a:custGeom>
          <a:blipFill>
            <a:blip r:embed="rId6"/>
            <a:stretch>
              <a:fillRect l="0" t="0" r="0" b="0"/>
            </a:stretch>
          </a:blipFill>
        </p:spPr>
      </p:sp>
      <p:sp>
        <p:nvSpPr>
          <p:cNvPr name="Freeform 7" id="7"/>
          <p:cNvSpPr/>
          <p:nvPr/>
        </p:nvSpPr>
        <p:spPr>
          <a:xfrm flipH="false" flipV="false" rot="0">
            <a:off x="15557043" y="1589019"/>
            <a:ext cx="278290" cy="278290"/>
          </a:xfrm>
          <a:custGeom>
            <a:avLst/>
            <a:gdLst/>
            <a:ahLst/>
            <a:cxnLst/>
            <a:rect r="r" b="b" t="t" l="l"/>
            <a:pathLst>
              <a:path h="278290" w="278290">
                <a:moveTo>
                  <a:pt x="0" y="0"/>
                </a:moveTo>
                <a:lnTo>
                  <a:pt x="278290" y="0"/>
                </a:lnTo>
                <a:lnTo>
                  <a:pt x="278290" y="278290"/>
                </a:lnTo>
                <a:lnTo>
                  <a:pt x="0" y="278290"/>
                </a:lnTo>
                <a:lnTo>
                  <a:pt x="0" y="0"/>
                </a:lnTo>
                <a:close/>
              </a:path>
            </a:pathLst>
          </a:custGeom>
          <a:blipFill>
            <a:blip r:embed="rId7"/>
            <a:stretch>
              <a:fillRect l="0" t="0" r="0" b="0"/>
            </a:stretch>
          </a:blipFill>
        </p:spPr>
      </p:sp>
      <p:sp>
        <p:nvSpPr>
          <p:cNvPr name="Freeform 8" id="8"/>
          <p:cNvSpPr/>
          <p:nvPr/>
        </p:nvSpPr>
        <p:spPr>
          <a:xfrm flipH="false" flipV="false" rot="0">
            <a:off x="14378039" y="1589019"/>
            <a:ext cx="278290" cy="278290"/>
          </a:xfrm>
          <a:custGeom>
            <a:avLst/>
            <a:gdLst/>
            <a:ahLst/>
            <a:cxnLst/>
            <a:rect r="r" b="b" t="t" l="l"/>
            <a:pathLst>
              <a:path h="278290" w="278290">
                <a:moveTo>
                  <a:pt x="0" y="0"/>
                </a:moveTo>
                <a:lnTo>
                  <a:pt x="278290" y="0"/>
                </a:lnTo>
                <a:lnTo>
                  <a:pt x="278290" y="278290"/>
                </a:lnTo>
                <a:lnTo>
                  <a:pt x="0" y="278290"/>
                </a:lnTo>
                <a:lnTo>
                  <a:pt x="0" y="0"/>
                </a:lnTo>
                <a:close/>
              </a:path>
            </a:pathLst>
          </a:custGeom>
          <a:blipFill>
            <a:blip r:embed="rId8"/>
            <a:stretch>
              <a:fillRect l="0" t="0" r="0" b="0"/>
            </a:stretch>
          </a:blipFill>
        </p:spPr>
      </p:sp>
      <p:sp>
        <p:nvSpPr>
          <p:cNvPr name="Freeform 9" id="9"/>
          <p:cNvSpPr/>
          <p:nvPr/>
        </p:nvSpPr>
        <p:spPr>
          <a:xfrm flipH="false" flipV="false" rot="0">
            <a:off x="14947862" y="1867309"/>
            <a:ext cx="322721" cy="322721"/>
          </a:xfrm>
          <a:custGeom>
            <a:avLst/>
            <a:gdLst/>
            <a:ahLst/>
            <a:cxnLst/>
            <a:rect r="r" b="b" t="t" l="l"/>
            <a:pathLst>
              <a:path h="322721" w="322721">
                <a:moveTo>
                  <a:pt x="0" y="0"/>
                </a:moveTo>
                <a:lnTo>
                  <a:pt x="322721" y="0"/>
                </a:lnTo>
                <a:lnTo>
                  <a:pt x="322721" y="322721"/>
                </a:lnTo>
                <a:lnTo>
                  <a:pt x="0" y="322721"/>
                </a:lnTo>
                <a:lnTo>
                  <a:pt x="0" y="0"/>
                </a:lnTo>
                <a:close/>
              </a:path>
            </a:pathLst>
          </a:custGeom>
          <a:blipFill>
            <a:blip r:embed="rId9"/>
            <a:stretch>
              <a:fillRect l="0" t="0" r="0" b="0"/>
            </a:stretch>
          </a:blipFill>
        </p:spPr>
      </p:sp>
      <p:sp>
        <p:nvSpPr>
          <p:cNvPr name="AutoShape 10" id="10"/>
          <p:cNvSpPr/>
          <p:nvPr/>
        </p:nvSpPr>
        <p:spPr>
          <a:xfrm>
            <a:off x="374603" y="843482"/>
            <a:ext cx="11824730" cy="19050"/>
          </a:xfrm>
          <a:prstGeom prst="line">
            <a:avLst/>
          </a:prstGeom>
          <a:ln cap="flat" w="19050">
            <a:solidFill>
              <a:srgbClr val="E8A481"/>
            </a:solidFill>
            <a:prstDash val="solid"/>
            <a:headEnd type="oval" len="lg" w="lg"/>
            <a:tailEnd type="oval" len="lg" w="lg"/>
          </a:ln>
        </p:spPr>
      </p:sp>
      <p:sp>
        <p:nvSpPr>
          <p:cNvPr name="AutoShape 11" id="11"/>
          <p:cNvSpPr/>
          <p:nvPr/>
        </p:nvSpPr>
        <p:spPr>
          <a:xfrm flipV="true">
            <a:off x="12199333" y="443600"/>
            <a:ext cx="2176906" cy="418931"/>
          </a:xfrm>
          <a:prstGeom prst="line">
            <a:avLst/>
          </a:prstGeom>
          <a:ln cap="flat" w="19050">
            <a:solidFill>
              <a:srgbClr val="E8A481"/>
            </a:solidFill>
            <a:prstDash val="solid"/>
            <a:headEnd type="none" len="sm" w="sm"/>
            <a:tailEnd type="none" len="sm" w="sm"/>
          </a:ln>
        </p:spPr>
      </p:sp>
      <p:sp>
        <p:nvSpPr>
          <p:cNvPr name="Freeform 12" id="12"/>
          <p:cNvSpPr/>
          <p:nvPr/>
        </p:nvSpPr>
        <p:spPr>
          <a:xfrm flipH="false" flipV="false" rot="0">
            <a:off x="16458187" y="209560"/>
            <a:ext cx="1602226" cy="1306163"/>
          </a:xfrm>
          <a:custGeom>
            <a:avLst/>
            <a:gdLst/>
            <a:ahLst/>
            <a:cxnLst/>
            <a:rect r="r" b="b" t="t" l="l"/>
            <a:pathLst>
              <a:path h="1306163" w="1602226">
                <a:moveTo>
                  <a:pt x="0" y="0"/>
                </a:moveTo>
                <a:lnTo>
                  <a:pt x="1602226" y="0"/>
                </a:lnTo>
                <a:lnTo>
                  <a:pt x="1602226" y="1306163"/>
                </a:lnTo>
                <a:lnTo>
                  <a:pt x="0" y="1306163"/>
                </a:lnTo>
                <a:lnTo>
                  <a:pt x="0" y="0"/>
                </a:lnTo>
                <a:close/>
              </a:path>
            </a:pathLst>
          </a:custGeom>
          <a:blipFill>
            <a:blip r:embed="rId10"/>
            <a:stretch>
              <a:fillRect l="0" t="0" r="0" b="0"/>
            </a:stretch>
          </a:blipFill>
        </p:spPr>
      </p:sp>
      <p:sp>
        <p:nvSpPr>
          <p:cNvPr name="Freeform 13" id="13"/>
          <p:cNvSpPr/>
          <p:nvPr/>
        </p:nvSpPr>
        <p:spPr>
          <a:xfrm flipH="false" flipV="false" rot="0">
            <a:off x="0" y="8921942"/>
            <a:ext cx="18288000" cy="1496830"/>
          </a:xfrm>
          <a:custGeom>
            <a:avLst/>
            <a:gdLst/>
            <a:ahLst/>
            <a:cxnLst/>
            <a:rect r="r" b="b" t="t" l="l"/>
            <a:pathLst>
              <a:path h="1496830" w="18288000">
                <a:moveTo>
                  <a:pt x="0" y="0"/>
                </a:moveTo>
                <a:lnTo>
                  <a:pt x="18288000" y="0"/>
                </a:lnTo>
                <a:lnTo>
                  <a:pt x="18288000" y="1496830"/>
                </a:lnTo>
                <a:lnTo>
                  <a:pt x="0" y="1496830"/>
                </a:lnTo>
                <a:lnTo>
                  <a:pt x="0" y="0"/>
                </a:lnTo>
                <a:close/>
              </a:path>
            </a:pathLst>
          </a:custGeom>
          <a:blipFill>
            <a:blip r:embed="rId11"/>
            <a:stretch>
              <a:fillRect l="0" t="0" r="0" b="0"/>
            </a:stretch>
          </a:blipFill>
        </p:spPr>
      </p:sp>
      <p:sp>
        <p:nvSpPr>
          <p:cNvPr name="Freeform 14" id="14"/>
          <p:cNvSpPr/>
          <p:nvPr/>
        </p:nvSpPr>
        <p:spPr>
          <a:xfrm flipH="false" flipV="false" rot="0">
            <a:off x="1028700" y="5006539"/>
            <a:ext cx="16777619" cy="2569940"/>
          </a:xfrm>
          <a:custGeom>
            <a:avLst/>
            <a:gdLst/>
            <a:ahLst/>
            <a:cxnLst/>
            <a:rect r="r" b="b" t="t" l="l"/>
            <a:pathLst>
              <a:path h="2569940" w="16777619">
                <a:moveTo>
                  <a:pt x="0" y="0"/>
                </a:moveTo>
                <a:lnTo>
                  <a:pt x="16777619" y="0"/>
                </a:lnTo>
                <a:lnTo>
                  <a:pt x="16777619" y="2569940"/>
                </a:lnTo>
                <a:lnTo>
                  <a:pt x="0" y="2569940"/>
                </a:lnTo>
                <a:lnTo>
                  <a:pt x="0" y="0"/>
                </a:lnTo>
                <a:close/>
              </a:path>
            </a:pathLst>
          </a:custGeom>
          <a:blipFill>
            <a:blip r:embed="rId12"/>
            <a:stretch>
              <a:fillRect l="0" t="0" r="0" b="0"/>
            </a:stretch>
          </a:blipFill>
        </p:spPr>
      </p:sp>
      <p:sp>
        <p:nvSpPr>
          <p:cNvPr name="TextBox 15" id="15"/>
          <p:cNvSpPr txBox="true"/>
          <p:nvPr/>
        </p:nvSpPr>
        <p:spPr>
          <a:xfrm rot="0">
            <a:off x="14834300" y="1186615"/>
            <a:ext cx="549845" cy="189740"/>
          </a:xfrm>
          <a:prstGeom prst="rect">
            <a:avLst/>
          </a:prstGeom>
        </p:spPr>
        <p:txBody>
          <a:bodyPr anchor="t" rtlCol="false" tIns="0" lIns="0" bIns="0" rIns="0">
            <a:spAutoFit/>
          </a:bodyPr>
          <a:lstStyle/>
          <a:p>
            <a:pPr algn="ctr">
              <a:lnSpc>
                <a:spcPts val="1322"/>
              </a:lnSpc>
              <a:spcBef>
                <a:spcPct val="0"/>
              </a:spcBef>
            </a:pPr>
            <a:r>
              <a:rPr lang="en-US" sz="944">
                <a:solidFill>
                  <a:srgbClr val="000000"/>
                </a:solidFill>
                <a:latin typeface="Arial"/>
                <a:ea typeface="Arial"/>
                <a:cs typeface="Arial"/>
                <a:sym typeface="Arial"/>
              </a:rPr>
              <a:t>PIPELINE</a:t>
            </a:r>
          </a:p>
        </p:txBody>
      </p:sp>
      <p:sp>
        <p:nvSpPr>
          <p:cNvPr name="TextBox 16" id="16"/>
          <p:cNvSpPr txBox="true"/>
          <p:nvPr/>
        </p:nvSpPr>
        <p:spPr>
          <a:xfrm rot="0">
            <a:off x="1095300" y="1762534"/>
            <a:ext cx="7162800" cy="520490"/>
          </a:xfrm>
          <a:prstGeom prst="rect">
            <a:avLst/>
          </a:prstGeom>
        </p:spPr>
        <p:txBody>
          <a:bodyPr anchor="t" rtlCol="false" tIns="0" lIns="0" bIns="0" rIns="0">
            <a:spAutoFit/>
          </a:bodyPr>
          <a:lstStyle/>
          <a:p>
            <a:pPr algn="ctr">
              <a:lnSpc>
                <a:spcPts val="3861"/>
              </a:lnSpc>
              <a:spcBef>
                <a:spcPct val="0"/>
              </a:spcBef>
            </a:pPr>
            <a:r>
              <a:rPr lang="en-US" sz="2758">
                <a:solidFill>
                  <a:srgbClr val="0A4871"/>
                </a:solidFill>
                <a:latin typeface="Arial Bold"/>
                <a:ea typeface="Arial Bold"/>
                <a:cs typeface="Arial Bold"/>
                <a:sym typeface="Arial Bold"/>
              </a:rPr>
              <a:t>Duygu modeli için kullanılan parametreler: </a:t>
            </a:r>
          </a:p>
        </p:txBody>
      </p:sp>
      <p:sp>
        <p:nvSpPr>
          <p:cNvPr name="TextBox 17" id="17"/>
          <p:cNvSpPr txBox="true"/>
          <p:nvPr/>
        </p:nvSpPr>
        <p:spPr>
          <a:xfrm rot="0">
            <a:off x="1095300" y="2349135"/>
            <a:ext cx="3023403" cy="448841"/>
          </a:xfrm>
          <a:prstGeom prst="rect">
            <a:avLst/>
          </a:prstGeom>
        </p:spPr>
        <p:txBody>
          <a:bodyPr anchor="t" rtlCol="false" tIns="0" lIns="0" bIns="0" rIns="0">
            <a:spAutoFit/>
          </a:bodyPr>
          <a:lstStyle/>
          <a:p>
            <a:pPr algn="ctr">
              <a:lnSpc>
                <a:spcPts val="3276"/>
              </a:lnSpc>
            </a:pPr>
            <a:r>
              <a:rPr lang="en-US" sz="2340">
                <a:solidFill>
                  <a:srgbClr val="000000"/>
                </a:solidFill>
                <a:latin typeface="Arial"/>
                <a:ea typeface="Arial"/>
                <a:cs typeface="Arial"/>
                <a:sym typeface="Arial"/>
              </a:rPr>
              <a:t>  train epochs = 10</a:t>
            </a:r>
          </a:p>
        </p:txBody>
      </p:sp>
      <p:sp>
        <p:nvSpPr>
          <p:cNvPr name="TextBox 18" id="18"/>
          <p:cNvSpPr txBox="true"/>
          <p:nvPr/>
        </p:nvSpPr>
        <p:spPr>
          <a:xfrm rot="0">
            <a:off x="1330216" y="2777167"/>
            <a:ext cx="3023403" cy="448841"/>
          </a:xfrm>
          <a:prstGeom prst="rect">
            <a:avLst/>
          </a:prstGeom>
        </p:spPr>
        <p:txBody>
          <a:bodyPr anchor="t" rtlCol="false" tIns="0" lIns="0" bIns="0" rIns="0">
            <a:spAutoFit/>
          </a:bodyPr>
          <a:lstStyle/>
          <a:p>
            <a:pPr algn="ctr">
              <a:lnSpc>
                <a:spcPts val="3276"/>
              </a:lnSpc>
            </a:pPr>
            <a:r>
              <a:rPr lang="en-US" sz="2340">
                <a:solidFill>
                  <a:srgbClr val="000000"/>
                </a:solidFill>
                <a:latin typeface="Arial"/>
                <a:ea typeface="Arial"/>
                <a:cs typeface="Arial"/>
                <a:sym typeface="Arial"/>
              </a:rPr>
              <a:t>train batch size = 16</a:t>
            </a:r>
          </a:p>
        </p:txBody>
      </p:sp>
      <p:sp>
        <p:nvSpPr>
          <p:cNvPr name="TextBox 19" id="19"/>
          <p:cNvSpPr txBox="true"/>
          <p:nvPr/>
        </p:nvSpPr>
        <p:spPr>
          <a:xfrm rot="0">
            <a:off x="1330216" y="3206958"/>
            <a:ext cx="3023403" cy="448841"/>
          </a:xfrm>
          <a:prstGeom prst="rect">
            <a:avLst/>
          </a:prstGeom>
        </p:spPr>
        <p:txBody>
          <a:bodyPr anchor="t" rtlCol="false" tIns="0" lIns="0" bIns="0" rIns="0">
            <a:spAutoFit/>
          </a:bodyPr>
          <a:lstStyle/>
          <a:p>
            <a:pPr algn="ctr">
              <a:lnSpc>
                <a:spcPts val="3276"/>
              </a:lnSpc>
            </a:pPr>
            <a:r>
              <a:rPr lang="en-US" sz="2340">
                <a:solidFill>
                  <a:srgbClr val="000000"/>
                </a:solidFill>
                <a:latin typeface="Arial"/>
                <a:ea typeface="Arial"/>
                <a:cs typeface="Arial"/>
                <a:sym typeface="Arial"/>
              </a:rPr>
              <a:t>eval batch size = 16</a:t>
            </a:r>
          </a:p>
        </p:txBody>
      </p:sp>
      <p:sp>
        <p:nvSpPr>
          <p:cNvPr name="TextBox 20" id="20"/>
          <p:cNvSpPr txBox="true"/>
          <p:nvPr/>
        </p:nvSpPr>
        <p:spPr>
          <a:xfrm rot="0">
            <a:off x="1330216" y="3610993"/>
            <a:ext cx="3023403" cy="448841"/>
          </a:xfrm>
          <a:prstGeom prst="rect">
            <a:avLst/>
          </a:prstGeom>
        </p:spPr>
        <p:txBody>
          <a:bodyPr anchor="t" rtlCol="false" tIns="0" lIns="0" bIns="0" rIns="0">
            <a:spAutoFit/>
          </a:bodyPr>
          <a:lstStyle/>
          <a:p>
            <a:pPr algn="ctr">
              <a:lnSpc>
                <a:spcPts val="3276"/>
              </a:lnSpc>
            </a:pPr>
            <a:r>
              <a:rPr lang="en-US" sz="2340">
                <a:solidFill>
                  <a:srgbClr val="000000"/>
                </a:solidFill>
                <a:latin typeface="Arial"/>
                <a:ea typeface="Arial"/>
                <a:cs typeface="Arial"/>
                <a:sym typeface="Arial"/>
              </a:rPr>
              <a:t>learning rate = 2e-5</a:t>
            </a:r>
          </a:p>
        </p:txBody>
      </p:sp>
      <p:sp>
        <p:nvSpPr>
          <p:cNvPr name="TextBox 21" id="21"/>
          <p:cNvSpPr txBox="true"/>
          <p:nvPr/>
        </p:nvSpPr>
        <p:spPr>
          <a:xfrm rot="0">
            <a:off x="7010473" y="297147"/>
            <a:ext cx="2495252" cy="647064"/>
          </a:xfrm>
          <a:prstGeom prst="rect">
            <a:avLst/>
          </a:prstGeom>
        </p:spPr>
        <p:txBody>
          <a:bodyPr anchor="t" rtlCol="false" tIns="0" lIns="0" bIns="0" rIns="0">
            <a:spAutoFit/>
          </a:bodyPr>
          <a:lstStyle/>
          <a:p>
            <a:pPr algn="ctr">
              <a:lnSpc>
                <a:spcPts val="4760"/>
              </a:lnSpc>
              <a:spcBef>
                <a:spcPct val="0"/>
              </a:spcBef>
            </a:pPr>
            <a:r>
              <a:rPr lang="en-US" sz="3400">
                <a:solidFill>
                  <a:srgbClr val="000000"/>
                </a:solidFill>
                <a:latin typeface="Arial"/>
                <a:ea typeface="Arial"/>
                <a:cs typeface="Arial"/>
                <a:sym typeface="Arial"/>
              </a:rPr>
              <a:t>(ön işleme ..)</a:t>
            </a:r>
          </a:p>
        </p:txBody>
      </p:sp>
      <p:sp>
        <p:nvSpPr>
          <p:cNvPr name="TextBox 22" id="22"/>
          <p:cNvSpPr txBox="true"/>
          <p:nvPr/>
        </p:nvSpPr>
        <p:spPr>
          <a:xfrm rot="0">
            <a:off x="572587" y="431308"/>
            <a:ext cx="6395055" cy="544969"/>
          </a:xfrm>
          <a:prstGeom prst="rect">
            <a:avLst/>
          </a:prstGeom>
        </p:spPr>
        <p:txBody>
          <a:bodyPr anchor="t" rtlCol="false" tIns="0" lIns="0" bIns="0" rIns="0">
            <a:spAutoFit/>
          </a:bodyPr>
          <a:lstStyle/>
          <a:p>
            <a:pPr algn="l">
              <a:lnSpc>
                <a:spcPts val="3423"/>
              </a:lnSpc>
            </a:pPr>
            <a:r>
              <a:rPr lang="en-US" sz="3803" spc="-76">
                <a:solidFill>
                  <a:srgbClr val="000000"/>
                </a:solidFill>
                <a:latin typeface="Arial Bold"/>
                <a:ea typeface="Arial Bold"/>
                <a:cs typeface="Arial Bold"/>
                <a:sym typeface="Arial Bold"/>
              </a:rPr>
              <a:t>LEMMATIZATION SONUCU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AutoShape 3" id="3"/>
          <p:cNvSpPr/>
          <p:nvPr/>
        </p:nvSpPr>
        <p:spPr>
          <a:xfrm flipV="true">
            <a:off x="567662" y="1004861"/>
            <a:ext cx="11704424" cy="9552"/>
          </a:xfrm>
          <a:prstGeom prst="line">
            <a:avLst/>
          </a:prstGeom>
          <a:ln cap="flat" w="28575">
            <a:solidFill>
              <a:srgbClr val="A6A6A6"/>
            </a:solidFill>
            <a:prstDash val="solid"/>
            <a:headEnd type="oval" len="lg" w="lg"/>
            <a:tailEnd type="oval" len="lg" w="lg"/>
          </a:ln>
        </p:spPr>
      </p:sp>
      <p:grpSp>
        <p:nvGrpSpPr>
          <p:cNvPr name="Group 4" id="4"/>
          <p:cNvGrpSpPr/>
          <p:nvPr/>
        </p:nvGrpSpPr>
        <p:grpSpPr>
          <a:xfrm rot="0">
            <a:off x="763320" y="1419955"/>
            <a:ext cx="9454347" cy="1543050"/>
            <a:chOff x="0" y="0"/>
            <a:chExt cx="2490034" cy="406400"/>
          </a:xfrm>
        </p:grpSpPr>
        <p:sp>
          <p:nvSpPr>
            <p:cNvPr name="Freeform 5" id="5"/>
            <p:cNvSpPr/>
            <p:nvPr/>
          </p:nvSpPr>
          <p:spPr>
            <a:xfrm flipH="false" flipV="false" rot="0">
              <a:off x="0" y="0"/>
              <a:ext cx="2490034" cy="406400"/>
            </a:xfrm>
            <a:custGeom>
              <a:avLst/>
              <a:gdLst/>
              <a:ahLst/>
              <a:cxnLst/>
              <a:rect r="r" b="b" t="t" l="l"/>
              <a:pathLst>
                <a:path h="406400" w="2490034">
                  <a:moveTo>
                    <a:pt x="2286834" y="0"/>
                  </a:moveTo>
                  <a:lnTo>
                    <a:pt x="0" y="0"/>
                  </a:lnTo>
                  <a:lnTo>
                    <a:pt x="0" y="406400"/>
                  </a:lnTo>
                  <a:lnTo>
                    <a:pt x="2286834" y="406400"/>
                  </a:lnTo>
                  <a:lnTo>
                    <a:pt x="2490034" y="203200"/>
                  </a:lnTo>
                  <a:lnTo>
                    <a:pt x="2286834" y="0"/>
                  </a:lnTo>
                  <a:close/>
                </a:path>
              </a:pathLst>
            </a:custGeom>
            <a:gradFill rotWithShape="true">
              <a:gsLst>
                <a:gs pos="0">
                  <a:srgbClr val="CDFFD8">
                    <a:alpha val="100000"/>
                  </a:srgbClr>
                </a:gs>
                <a:gs pos="100000">
                  <a:srgbClr val="94B9FF">
                    <a:alpha val="100000"/>
                  </a:srgbClr>
                </a:gs>
              </a:gsLst>
              <a:lin ang="0"/>
            </a:gradFill>
          </p:spPr>
        </p:sp>
        <p:sp>
          <p:nvSpPr>
            <p:cNvPr name="TextBox 6" id="6"/>
            <p:cNvSpPr txBox="true"/>
            <p:nvPr/>
          </p:nvSpPr>
          <p:spPr>
            <a:xfrm>
              <a:off x="0" y="-85725"/>
              <a:ext cx="2375734" cy="492125"/>
            </a:xfrm>
            <a:prstGeom prst="rect">
              <a:avLst/>
            </a:prstGeom>
          </p:spPr>
          <p:txBody>
            <a:bodyPr anchor="ctr" rtlCol="false" tIns="50800" lIns="50800" bIns="50800" rIns="50800"/>
            <a:lstStyle/>
            <a:p>
              <a:pPr algn="ctr">
                <a:lnSpc>
                  <a:spcPts val="3106"/>
                </a:lnSpc>
              </a:pPr>
            </a:p>
          </p:txBody>
        </p:sp>
      </p:grpSp>
      <p:sp>
        <p:nvSpPr>
          <p:cNvPr name="TextBox 7" id="7"/>
          <p:cNvSpPr txBox="true"/>
          <p:nvPr/>
        </p:nvSpPr>
        <p:spPr>
          <a:xfrm rot="0">
            <a:off x="998662" y="267943"/>
            <a:ext cx="5954018" cy="722630"/>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Arial Bold"/>
                <a:ea typeface="Arial Bold"/>
                <a:cs typeface="Arial Bold"/>
                <a:sym typeface="Arial Bold"/>
              </a:rPr>
              <a:t>Sonuçları İyileştirmek İçin</a:t>
            </a:r>
          </a:p>
        </p:txBody>
      </p:sp>
      <p:sp>
        <p:nvSpPr>
          <p:cNvPr name="TextBox 8" id="8"/>
          <p:cNvSpPr txBox="true"/>
          <p:nvPr/>
        </p:nvSpPr>
        <p:spPr>
          <a:xfrm rot="0">
            <a:off x="567662" y="1552670"/>
            <a:ext cx="8761189" cy="1410335"/>
          </a:xfrm>
          <a:prstGeom prst="rect">
            <a:avLst/>
          </a:prstGeom>
        </p:spPr>
        <p:txBody>
          <a:bodyPr anchor="t" rtlCol="false" tIns="0" lIns="0" bIns="0" rIns="0">
            <a:spAutoFit/>
          </a:bodyPr>
          <a:lstStyle/>
          <a:p>
            <a:pPr algn="just" marL="561341" indent="-280670" lvl="1">
              <a:lnSpc>
                <a:spcPts val="3640"/>
              </a:lnSpc>
              <a:spcBef>
                <a:spcPct val="0"/>
              </a:spcBef>
              <a:buAutoNum type="arabicPeriod" startAt="1"/>
            </a:pPr>
            <a:r>
              <a:rPr lang="en-US" sz="2600">
                <a:solidFill>
                  <a:srgbClr val="000000"/>
                </a:solidFill>
                <a:latin typeface="Arial"/>
                <a:ea typeface="Arial"/>
                <a:cs typeface="Arial"/>
                <a:sym typeface="Arial"/>
              </a:rPr>
              <a:t>Zemberek kütüphanesinin spell chacker’ının yetersiz olduğu durumlarda kelimelerin doğru yazılabilmesi için kendi sözlüğümüzü oluşturduk.</a:t>
            </a:r>
          </a:p>
        </p:txBody>
      </p:sp>
      <p:grpSp>
        <p:nvGrpSpPr>
          <p:cNvPr name="Group 9" id="9"/>
          <p:cNvGrpSpPr/>
          <p:nvPr/>
        </p:nvGrpSpPr>
        <p:grpSpPr>
          <a:xfrm rot="0">
            <a:off x="2572868" y="3221344"/>
            <a:ext cx="9699218" cy="1543050"/>
            <a:chOff x="0" y="0"/>
            <a:chExt cx="2554527" cy="406400"/>
          </a:xfrm>
        </p:grpSpPr>
        <p:sp>
          <p:nvSpPr>
            <p:cNvPr name="Freeform 10" id="10"/>
            <p:cNvSpPr/>
            <p:nvPr/>
          </p:nvSpPr>
          <p:spPr>
            <a:xfrm flipH="false" flipV="false" rot="0">
              <a:off x="0" y="0"/>
              <a:ext cx="2554526" cy="406400"/>
            </a:xfrm>
            <a:custGeom>
              <a:avLst/>
              <a:gdLst/>
              <a:ahLst/>
              <a:cxnLst/>
              <a:rect r="r" b="b" t="t" l="l"/>
              <a:pathLst>
                <a:path h="406400" w="2554526">
                  <a:moveTo>
                    <a:pt x="2351326" y="0"/>
                  </a:moveTo>
                  <a:lnTo>
                    <a:pt x="0" y="0"/>
                  </a:lnTo>
                  <a:lnTo>
                    <a:pt x="0" y="406400"/>
                  </a:lnTo>
                  <a:lnTo>
                    <a:pt x="2351326" y="406400"/>
                  </a:lnTo>
                  <a:lnTo>
                    <a:pt x="2554526" y="203200"/>
                  </a:lnTo>
                  <a:lnTo>
                    <a:pt x="2351326" y="0"/>
                  </a:lnTo>
                  <a:close/>
                </a:path>
              </a:pathLst>
            </a:custGeom>
            <a:gradFill rotWithShape="true">
              <a:gsLst>
                <a:gs pos="0">
                  <a:srgbClr val="CDFFD8">
                    <a:alpha val="100000"/>
                  </a:srgbClr>
                </a:gs>
                <a:gs pos="100000">
                  <a:srgbClr val="94B9FF">
                    <a:alpha val="100000"/>
                  </a:srgbClr>
                </a:gs>
              </a:gsLst>
              <a:lin ang="0"/>
            </a:gradFill>
          </p:spPr>
        </p:sp>
        <p:sp>
          <p:nvSpPr>
            <p:cNvPr name="TextBox 11" id="11"/>
            <p:cNvSpPr txBox="true"/>
            <p:nvPr/>
          </p:nvSpPr>
          <p:spPr>
            <a:xfrm>
              <a:off x="0" y="-85725"/>
              <a:ext cx="2440227" cy="492125"/>
            </a:xfrm>
            <a:prstGeom prst="rect">
              <a:avLst/>
            </a:prstGeom>
          </p:spPr>
          <p:txBody>
            <a:bodyPr anchor="ctr" rtlCol="false" tIns="50800" lIns="50800" bIns="50800" rIns="50800"/>
            <a:lstStyle/>
            <a:p>
              <a:pPr algn="ctr">
                <a:lnSpc>
                  <a:spcPts val="3106"/>
                </a:lnSpc>
              </a:pPr>
            </a:p>
          </p:txBody>
        </p:sp>
      </p:grpSp>
      <p:sp>
        <p:nvSpPr>
          <p:cNvPr name="TextBox 12" id="12"/>
          <p:cNvSpPr txBox="true"/>
          <p:nvPr/>
        </p:nvSpPr>
        <p:spPr>
          <a:xfrm rot="0">
            <a:off x="2766066" y="3233461"/>
            <a:ext cx="8891910" cy="1414041"/>
          </a:xfrm>
          <a:prstGeom prst="rect">
            <a:avLst/>
          </a:prstGeom>
        </p:spPr>
        <p:txBody>
          <a:bodyPr anchor="t" rtlCol="false" tIns="0" lIns="0" bIns="0" rIns="0">
            <a:spAutoFit/>
          </a:bodyPr>
          <a:lstStyle/>
          <a:p>
            <a:pPr algn="just">
              <a:lnSpc>
                <a:spcPts val="3627"/>
              </a:lnSpc>
              <a:spcBef>
                <a:spcPct val="0"/>
              </a:spcBef>
            </a:pPr>
            <a:r>
              <a:rPr lang="en-US" sz="2591">
                <a:solidFill>
                  <a:srgbClr val="000000"/>
                </a:solidFill>
                <a:latin typeface="Arial"/>
                <a:ea typeface="Arial"/>
                <a:cs typeface="Arial"/>
                <a:sym typeface="Arial"/>
              </a:rPr>
              <a:t>2. “yetersiz, kalitesiz, ilgisiz ...” gibi kelimelerin sonuna gelen -sız,-siz eklerinde karşılaşılan hataları düzeltebilmek için kelimenin sonunda bu ekler varsa kelime işlemden geçmez</a:t>
            </a:r>
          </a:p>
        </p:txBody>
      </p:sp>
      <p:grpSp>
        <p:nvGrpSpPr>
          <p:cNvPr name="Group 13" id="13"/>
          <p:cNvGrpSpPr/>
          <p:nvPr/>
        </p:nvGrpSpPr>
        <p:grpSpPr>
          <a:xfrm rot="0">
            <a:off x="4948256" y="4917909"/>
            <a:ext cx="9454347" cy="1543050"/>
            <a:chOff x="0" y="0"/>
            <a:chExt cx="2490034" cy="406400"/>
          </a:xfrm>
        </p:grpSpPr>
        <p:sp>
          <p:nvSpPr>
            <p:cNvPr name="Freeform 14" id="14"/>
            <p:cNvSpPr/>
            <p:nvPr/>
          </p:nvSpPr>
          <p:spPr>
            <a:xfrm flipH="false" flipV="false" rot="0">
              <a:off x="0" y="0"/>
              <a:ext cx="2490034" cy="406400"/>
            </a:xfrm>
            <a:custGeom>
              <a:avLst/>
              <a:gdLst/>
              <a:ahLst/>
              <a:cxnLst/>
              <a:rect r="r" b="b" t="t" l="l"/>
              <a:pathLst>
                <a:path h="406400" w="2490034">
                  <a:moveTo>
                    <a:pt x="2286834" y="0"/>
                  </a:moveTo>
                  <a:lnTo>
                    <a:pt x="0" y="0"/>
                  </a:lnTo>
                  <a:lnTo>
                    <a:pt x="0" y="406400"/>
                  </a:lnTo>
                  <a:lnTo>
                    <a:pt x="2286834" y="406400"/>
                  </a:lnTo>
                  <a:lnTo>
                    <a:pt x="2490034" y="203200"/>
                  </a:lnTo>
                  <a:lnTo>
                    <a:pt x="2286834" y="0"/>
                  </a:lnTo>
                  <a:close/>
                </a:path>
              </a:pathLst>
            </a:custGeom>
            <a:gradFill rotWithShape="true">
              <a:gsLst>
                <a:gs pos="0">
                  <a:srgbClr val="CDFFD8">
                    <a:alpha val="100000"/>
                  </a:srgbClr>
                </a:gs>
                <a:gs pos="100000">
                  <a:srgbClr val="94B9FF">
                    <a:alpha val="100000"/>
                  </a:srgbClr>
                </a:gs>
              </a:gsLst>
              <a:lin ang="0"/>
            </a:gradFill>
          </p:spPr>
        </p:sp>
        <p:sp>
          <p:nvSpPr>
            <p:cNvPr name="TextBox 15" id="15"/>
            <p:cNvSpPr txBox="true"/>
            <p:nvPr/>
          </p:nvSpPr>
          <p:spPr>
            <a:xfrm>
              <a:off x="0" y="-85725"/>
              <a:ext cx="2375734" cy="492125"/>
            </a:xfrm>
            <a:prstGeom prst="rect">
              <a:avLst/>
            </a:prstGeom>
          </p:spPr>
          <p:txBody>
            <a:bodyPr anchor="ctr" rtlCol="false" tIns="50800" lIns="50800" bIns="50800" rIns="50800"/>
            <a:lstStyle/>
            <a:p>
              <a:pPr algn="ctr">
                <a:lnSpc>
                  <a:spcPts val="3106"/>
                </a:lnSpc>
              </a:pPr>
            </a:p>
          </p:txBody>
        </p:sp>
      </p:grpSp>
      <p:sp>
        <p:nvSpPr>
          <p:cNvPr name="TextBox 16" id="16"/>
          <p:cNvSpPr txBox="true"/>
          <p:nvPr/>
        </p:nvSpPr>
        <p:spPr>
          <a:xfrm rot="0">
            <a:off x="5077457" y="5106555"/>
            <a:ext cx="8502787" cy="1051457"/>
          </a:xfrm>
          <a:prstGeom prst="rect">
            <a:avLst/>
          </a:prstGeom>
        </p:spPr>
        <p:txBody>
          <a:bodyPr anchor="t" rtlCol="false" tIns="0" lIns="0" bIns="0" rIns="0">
            <a:spAutoFit/>
          </a:bodyPr>
          <a:lstStyle/>
          <a:p>
            <a:pPr algn="just">
              <a:lnSpc>
                <a:spcPts val="3995"/>
              </a:lnSpc>
              <a:spcBef>
                <a:spcPct val="0"/>
              </a:spcBef>
            </a:pPr>
            <a:r>
              <a:rPr lang="en-US" sz="2854">
                <a:solidFill>
                  <a:srgbClr val="000000"/>
                </a:solidFill>
                <a:latin typeface="Arial"/>
                <a:ea typeface="Arial"/>
                <a:cs typeface="Arial"/>
                <a:sym typeface="Arial"/>
              </a:rPr>
              <a:t>3. ‘değil', 'yok', 'hiç', 'asla', 'hayır’ gibi olumsuzluk ifadeleri aynı kalacaktır</a:t>
            </a:r>
          </a:p>
        </p:txBody>
      </p:sp>
      <p:grpSp>
        <p:nvGrpSpPr>
          <p:cNvPr name="Group 17" id="17"/>
          <p:cNvGrpSpPr/>
          <p:nvPr/>
        </p:nvGrpSpPr>
        <p:grpSpPr>
          <a:xfrm rot="0">
            <a:off x="6729093" y="6786662"/>
            <a:ext cx="9857766" cy="1543050"/>
            <a:chOff x="0" y="0"/>
            <a:chExt cx="2596284" cy="406400"/>
          </a:xfrm>
        </p:grpSpPr>
        <p:sp>
          <p:nvSpPr>
            <p:cNvPr name="Freeform 18" id="18"/>
            <p:cNvSpPr/>
            <p:nvPr/>
          </p:nvSpPr>
          <p:spPr>
            <a:xfrm flipH="false" flipV="false" rot="0">
              <a:off x="0" y="0"/>
              <a:ext cx="2596284" cy="406400"/>
            </a:xfrm>
            <a:custGeom>
              <a:avLst/>
              <a:gdLst/>
              <a:ahLst/>
              <a:cxnLst/>
              <a:rect r="r" b="b" t="t" l="l"/>
              <a:pathLst>
                <a:path h="406400" w="2596284">
                  <a:moveTo>
                    <a:pt x="2393084" y="0"/>
                  </a:moveTo>
                  <a:lnTo>
                    <a:pt x="0" y="0"/>
                  </a:lnTo>
                  <a:lnTo>
                    <a:pt x="0" y="406400"/>
                  </a:lnTo>
                  <a:lnTo>
                    <a:pt x="2393084" y="406400"/>
                  </a:lnTo>
                  <a:lnTo>
                    <a:pt x="2596284" y="203200"/>
                  </a:lnTo>
                  <a:lnTo>
                    <a:pt x="2393084" y="0"/>
                  </a:lnTo>
                  <a:close/>
                </a:path>
              </a:pathLst>
            </a:custGeom>
            <a:gradFill rotWithShape="true">
              <a:gsLst>
                <a:gs pos="0">
                  <a:srgbClr val="CDFFD8">
                    <a:alpha val="100000"/>
                  </a:srgbClr>
                </a:gs>
                <a:gs pos="100000">
                  <a:srgbClr val="94B9FF">
                    <a:alpha val="100000"/>
                  </a:srgbClr>
                </a:gs>
              </a:gsLst>
              <a:lin ang="0"/>
            </a:gradFill>
          </p:spPr>
        </p:sp>
        <p:sp>
          <p:nvSpPr>
            <p:cNvPr name="TextBox 19" id="19"/>
            <p:cNvSpPr txBox="true"/>
            <p:nvPr/>
          </p:nvSpPr>
          <p:spPr>
            <a:xfrm>
              <a:off x="0" y="-85725"/>
              <a:ext cx="2481984" cy="492125"/>
            </a:xfrm>
            <a:prstGeom prst="rect">
              <a:avLst/>
            </a:prstGeom>
          </p:spPr>
          <p:txBody>
            <a:bodyPr anchor="ctr" rtlCol="false" tIns="50800" lIns="50800" bIns="50800" rIns="50800"/>
            <a:lstStyle/>
            <a:p>
              <a:pPr algn="ctr">
                <a:lnSpc>
                  <a:spcPts val="3106"/>
                </a:lnSpc>
              </a:pPr>
            </a:p>
          </p:txBody>
        </p:sp>
      </p:grpSp>
      <p:sp>
        <p:nvSpPr>
          <p:cNvPr name="TextBox 20" id="20"/>
          <p:cNvSpPr txBox="true"/>
          <p:nvPr/>
        </p:nvSpPr>
        <p:spPr>
          <a:xfrm rot="0">
            <a:off x="6952680" y="6975309"/>
            <a:ext cx="9212057" cy="1051457"/>
          </a:xfrm>
          <a:prstGeom prst="rect">
            <a:avLst/>
          </a:prstGeom>
        </p:spPr>
        <p:txBody>
          <a:bodyPr anchor="t" rtlCol="false" tIns="0" lIns="0" bIns="0" rIns="0">
            <a:spAutoFit/>
          </a:bodyPr>
          <a:lstStyle/>
          <a:p>
            <a:pPr algn="just">
              <a:lnSpc>
                <a:spcPts val="3995"/>
              </a:lnSpc>
              <a:spcBef>
                <a:spcPct val="0"/>
              </a:spcBef>
            </a:pPr>
            <a:r>
              <a:rPr lang="en-US" sz="2854">
                <a:solidFill>
                  <a:srgbClr val="000000"/>
                </a:solidFill>
                <a:latin typeface="Arial"/>
                <a:ea typeface="Arial"/>
                <a:cs typeface="Arial"/>
                <a:sym typeface="Arial"/>
              </a:rPr>
              <a:t>4. Kendi oluşturduğumuz stop words listesini kullanarak duygu belirten stop wordsleri bu listeye eklemedik.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Freeform 3" id="3"/>
          <p:cNvSpPr/>
          <p:nvPr/>
        </p:nvSpPr>
        <p:spPr>
          <a:xfrm flipH="false" flipV="false" rot="0">
            <a:off x="2993001" y="732734"/>
            <a:ext cx="4552506" cy="6654936"/>
          </a:xfrm>
          <a:custGeom>
            <a:avLst/>
            <a:gdLst/>
            <a:ahLst/>
            <a:cxnLst/>
            <a:rect r="r" b="b" t="t" l="l"/>
            <a:pathLst>
              <a:path h="6654936" w="4552506">
                <a:moveTo>
                  <a:pt x="0" y="0"/>
                </a:moveTo>
                <a:lnTo>
                  <a:pt x="4552506" y="0"/>
                </a:lnTo>
                <a:lnTo>
                  <a:pt x="4552506" y="6654935"/>
                </a:lnTo>
                <a:lnTo>
                  <a:pt x="0" y="6654935"/>
                </a:lnTo>
                <a:lnTo>
                  <a:pt x="0" y="0"/>
                </a:lnTo>
                <a:close/>
              </a:path>
            </a:pathLst>
          </a:custGeom>
          <a:blipFill>
            <a:blip r:embed="rId3"/>
            <a:stretch>
              <a:fillRect l="0" t="0" r="0" b="0"/>
            </a:stretch>
          </a:blipFill>
        </p:spPr>
      </p:sp>
      <p:sp>
        <p:nvSpPr>
          <p:cNvPr name="Freeform 4" id="4"/>
          <p:cNvSpPr/>
          <p:nvPr/>
        </p:nvSpPr>
        <p:spPr>
          <a:xfrm flipH="false" flipV="false" rot="0">
            <a:off x="11340080" y="732734"/>
            <a:ext cx="3590401" cy="6654936"/>
          </a:xfrm>
          <a:custGeom>
            <a:avLst/>
            <a:gdLst/>
            <a:ahLst/>
            <a:cxnLst/>
            <a:rect r="r" b="b" t="t" l="l"/>
            <a:pathLst>
              <a:path h="6654936" w="3590401">
                <a:moveTo>
                  <a:pt x="0" y="0"/>
                </a:moveTo>
                <a:lnTo>
                  <a:pt x="3590401" y="0"/>
                </a:lnTo>
                <a:lnTo>
                  <a:pt x="3590401" y="6654935"/>
                </a:lnTo>
                <a:lnTo>
                  <a:pt x="0" y="6654935"/>
                </a:lnTo>
                <a:lnTo>
                  <a:pt x="0" y="0"/>
                </a:lnTo>
                <a:close/>
              </a:path>
            </a:pathLst>
          </a:custGeom>
          <a:blipFill>
            <a:blip r:embed="rId4"/>
            <a:stretch>
              <a:fillRect l="0" t="0" r="0" b="0"/>
            </a:stretch>
          </a:blipFill>
        </p:spPr>
      </p:sp>
      <p:sp>
        <p:nvSpPr>
          <p:cNvPr name="TextBox 5" id="5"/>
          <p:cNvSpPr txBox="true"/>
          <p:nvPr/>
        </p:nvSpPr>
        <p:spPr>
          <a:xfrm rot="0">
            <a:off x="2993001" y="7609632"/>
            <a:ext cx="4552506" cy="11309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Arial"/>
                <a:ea typeface="Arial"/>
                <a:cs typeface="Arial"/>
                <a:sym typeface="Arial"/>
              </a:rPr>
              <a:t>Çift aşamalı kelime kontrolü için sözlük</a:t>
            </a:r>
          </a:p>
        </p:txBody>
      </p:sp>
      <p:sp>
        <p:nvSpPr>
          <p:cNvPr name="TextBox 6" id="6"/>
          <p:cNvSpPr txBox="true"/>
          <p:nvPr/>
        </p:nvSpPr>
        <p:spPr>
          <a:xfrm rot="0">
            <a:off x="10511729" y="7609632"/>
            <a:ext cx="5247102" cy="11309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Arial"/>
                <a:ea typeface="Arial"/>
                <a:cs typeface="Arial"/>
                <a:sym typeface="Arial"/>
              </a:rPr>
              <a:t>Değiştirilmemesi gereken kelimeler listesi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Freeform 3" id="3"/>
          <p:cNvSpPr/>
          <p:nvPr/>
        </p:nvSpPr>
        <p:spPr>
          <a:xfrm flipH="false" flipV="false" rot="0">
            <a:off x="277553" y="3006485"/>
            <a:ext cx="12696482" cy="5543665"/>
          </a:xfrm>
          <a:custGeom>
            <a:avLst/>
            <a:gdLst/>
            <a:ahLst/>
            <a:cxnLst/>
            <a:rect r="r" b="b" t="t" l="l"/>
            <a:pathLst>
              <a:path h="5543665" w="12696482">
                <a:moveTo>
                  <a:pt x="0" y="0"/>
                </a:moveTo>
                <a:lnTo>
                  <a:pt x="12696482" y="0"/>
                </a:lnTo>
                <a:lnTo>
                  <a:pt x="12696482" y="5543666"/>
                </a:lnTo>
                <a:lnTo>
                  <a:pt x="0" y="5543666"/>
                </a:lnTo>
                <a:lnTo>
                  <a:pt x="0" y="0"/>
                </a:lnTo>
                <a:close/>
              </a:path>
            </a:pathLst>
          </a:custGeom>
          <a:blipFill>
            <a:blip r:embed="rId3"/>
            <a:stretch>
              <a:fillRect l="0" t="0" r="0" b="0"/>
            </a:stretch>
          </a:blipFill>
        </p:spPr>
      </p:sp>
      <p:sp>
        <p:nvSpPr>
          <p:cNvPr name="Freeform 4" id="4"/>
          <p:cNvSpPr/>
          <p:nvPr/>
        </p:nvSpPr>
        <p:spPr>
          <a:xfrm flipH="false" flipV="false" rot="0">
            <a:off x="13370603" y="3032274"/>
            <a:ext cx="4485903" cy="5492087"/>
          </a:xfrm>
          <a:custGeom>
            <a:avLst/>
            <a:gdLst/>
            <a:ahLst/>
            <a:cxnLst/>
            <a:rect r="r" b="b" t="t" l="l"/>
            <a:pathLst>
              <a:path h="5492087" w="4485903">
                <a:moveTo>
                  <a:pt x="0" y="0"/>
                </a:moveTo>
                <a:lnTo>
                  <a:pt x="4485903" y="0"/>
                </a:lnTo>
                <a:lnTo>
                  <a:pt x="4485903" y="5492087"/>
                </a:lnTo>
                <a:lnTo>
                  <a:pt x="0" y="5492087"/>
                </a:lnTo>
                <a:lnTo>
                  <a:pt x="0" y="0"/>
                </a:lnTo>
                <a:close/>
              </a:path>
            </a:pathLst>
          </a:custGeom>
          <a:blipFill>
            <a:blip r:embed="rId4"/>
            <a:stretch>
              <a:fillRect l="0" t="0" r="0" b="0"/>
            </a:stretch>
          </a:blipFill>
        </p:spPr>
      </p:sp>
      <p:sp>
        <p:nvSpPr>
          <p:cNvPr name="TextBox 5" id="5"/>
          <p:cNvSpPr txBox="true"/>
          <p:nvPr/>
        </p:nvSpPr>
        <p:spPr>
          <a:xfrm rot="0">
            <a:off x="1028700" y="365125"/>
            <a:ext cx="2603088" cy="663575"/>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Arial Bold"/>
                <a:ea typeface="Arial Bold"/>
                <a:cs typeface="Arial Bold"/>
                <a:sym typeface="Arial Bold"/>
              </a:rPr>
              <a:t>Etiketleme</a:t>
            </a:r>
          </a:p>
        </p:txBody>
      </p:sp>
      <p:sp>
        <p:nvSpPr>
          <p:cNvPr name="TextBox 6" id="6"/>
          <p:cNvSpPr txBox="true"/>
          <p:nvPr/>
        </p:nvSpPr>
        <p:spPr>
          <a:xfrm rot="0">
            <a:off x="1036965" y="1389775"/>
            <a:ext cx="15810651" cy="1130935"/>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Arial"/>
                <a:ea typeface="Arial"/>
                <a:cs typeface="Arial"/>
                <a:sym typeface="Arial"/>
              </a:rPr>
              <a:t>Label studio aracı kullanılarak entity tanıma ve duygu analizi için özel bir etiketleme şablonu oluşturduk.</a:t>
            </a:r>
          </a:p>
        </p:txBody>
      </p:sp>
      <p:sp>
        <p:nvSpPr>
          <p:cNvPr name="TextBox 7" id="7"/>
          <p:cNvSpPr txBox="true"/>
          <p:nvPr/>
        </p:nvSpPr>
        <p:spPr>
          <a:xfrm rot="0">
            <a:off x="16903601" y="8601285"/>
            <a:ext cx="711398" cy="488471"/>
          </a:xfrm>
          <a:prstGeom prst="rect">
            <a:avLst/>
          </a:prstGeom>
        </p:spPr>
        <p:txBody>
          <a:bodyPr anchor="t" rtlCol="false" tIns="0" lIns="0" bIns="0" rIns="0">
            <a:spAutoFit/>
          </a:bodyPr>
          <a:lstStyle/>
          <a:p>
            <a:pPr algn="ctr">
              <a:lnSpc>
                <a:spcPts val="3526"/>
              </a:lnSpc>
              <a:spcBef>
                <a:spcPct val="0"/>
              </a:spcBef>
            </a:pPr>
            <a:r>
              <a:rPr lang="en-US" sz="2518">
                <a:solidFill>
                  <a:srgbClr val="FF3131"/>
                </a:solidFill>
                <a:latin typeface="Arial"/>
                <a:ea typeface="Arial"/>
                <a:cs typeface="Arial"/>
                <a:sym typeface="Arial"/>
              </a:rPr>
              <a:t>8323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392" b="0"/>
            </a:stretch>
          </a:blipFill>
        </p:spPr>
      </p:sp>
      <p:sp>
        <p:nvSpPr>
          <p:cNvPr name="Freeform 3" id="3"/>
          <p:cNvSpPr/>
          <p:nvPr/>
        </p:nvSpPr>
        <p:spPr>
          <a:xfrm flipH="false" flipV="false" rot="0">
            <a:off x="0" y="3550105"/>
            <a:ext cx="2416031" cy="2413011"/>
          </a:xfrm>
          <a:custGeom>
            <a:avLst/>
            <a:gdLst/>
            <a:ahLst/>
            <a:cxnLst/>
            <a:rect r="r" b="b" t="t" l="l"/>
            <a:pathLst>
              <a:path h="2413011" w="2416031">
                <a:moveTo>
                  <a:pt x="0" y="0"/>
                </a:moveTo>
                <a:lnTo>
                  <a:pt x="2416031" y="0"/>
                </a:lnTo>
                <a:lnTo>
                  <a:pt x="2416031" y="2413010"/>
                </a:lnTo>
                <a:lnTo>
                  <a:pt x="0" y="2413010"/>
                </a:lnTo>
                <a:lnTo>
                  <a:pt x="0" y="0"/>
                </a:lnTo>
                <a:close/>
              </a:path>
            </a:pathLst>
          </a:custGeom>
          <a:blipFill>
            <a:blip r:embed="rId3"/>
            <a:stretch>
              <a:fillRect l="0" t="0" r="0" b="0"/>
            </a:stretch>
          </a:blipFill>
        </p:spPr>
      </p:sp>
      <p:sp>
        <p:nvSpPr>
          <p:cNvPr name="Freeform 4" id="4"/>
          <p:cNvSpPr/>
          <p:nvPr/>
        </p:nvSpPr>
        <p:spPr>
          <a:xfrm flipH="false" flipV="false" rot="0">
            <a:off x="327090" y="4423500"/>
            <a:ext cx="333110" cy="333110"/>
          </a:xfrm>
          <a:custGeom>
            <a:avLst/>
            <a:gdLst/>
            <a:ahLst/>
            <a:cxnLst/>
            <a:rect r="r" b="b" t="t" l="l"/>
            <a:pathLst>
              <a:path h="333110" w="333110">
                <a:moveTo>
                  <a:pt x="0" y="0"/>
                </a:moveTo>
                <a:lnTo>
                  <a:pt x="333109" y="0"/>
                </a:lnTo>
                <a:lnTo>
                  <a:pt x="333109" y="333110"/>
                </a:lnTo>
                <a:lnTo>
                  <a:pt x="0" y="333110"/>
                </a:lnTo>
                <a:lnTo>
                  <a:pt x="0" y="0"/>
                </a:lnTo>
                <a:close/>
              </a:path>
            </a:pathLst>
          </a:custGeom>
          <a:blipFill>
            <a:blip r:embed="rId4"/>
            <a:stretch>
              <a:fillRect l="0" t="0" r="0" b="0"/>
            </a:stretch>
          </a:blipFill>
        </p:spPr>
      </p:sp>
      <p:sp>
        <p:nvSpPr>
          <p:cNvPr name="Freeform 5" id="5"/>
          <p:cNvSpPr/>
          <p:nvPr/>
        </p:nvSpPr>
        <p:spPr>
          <a:xfrm flipH="false" flipV="false" rot="0">
            <a:off x="749495" y="3870939"/>
            <a:ext cx="351276" cy="351276"/>
          </a:xfrm>
          <a:custGeom>
            <a:avLst/>
            <a:gdLst/>
            <a:ahLst/>
            <a:cxnLst/>
            <a:rect r="r" b="b" t="t" l="l"/>
            <a:pathLst>
              <a:path h="351276" w="351276">
                <a:moveTo>
                  <a:pt x="0" y="0"/>
                </a:moveTo>
                <a:lnTo>
                  <a:pt x="351275" y="0"/>
                </a:lnTo>
                <a:lnTo>
                  <a:pt x="351275" y="351276"/>
                </a:lnTo>
                <a:lnTo>
                  <a:pt x="0" y="351276"/>
                </a:lnTo>
                <a:lnTo>
                  <a:pt x="0" y="0"/>
                </a:lnTo>
                <a:close/>
              </a:path>
            </a:pathLst>
          </a:custGeom>
          <a:blipFill>
            <a:blip r:embed="rId5"/>
            <a:stretch>
              <a:fillRect l="0" t="0" r="0" b="0"/>
            </a:stretch>
          </a:blipFill>
        </p:spPr>
      </p:sp>
      <p:sp>
        <p:nvSpPr>
          <p:cNvPr name="Freeform 6" id="6"/>
          <p:cNvSpPr/>
          <p:nvPr/>
        </p:nvSpPr>
        <p:spPr>
          <a:xfrm flipH="false" flipV="false" rot="0">
            <a:off x="1416075" y="3874736"/>
            <a:ext cx="291739" cy="291739"/>
          </a:xfrm>
          <a:custGeom>
            <a:avLst/>
            <a:gdLst/>
            <a:ahLst/>
            <a:cxnLst/>
            <a:rect r="r" b="b" t="t" l="l"/>
            <a:pathLst>
              <a:path h="291739" w="291739">
                <a:moveTo>
                  <a:pt x="0" y="0"/>
                </a:moveTo>
                <a:lnTo>
                  <a:pt x="291739" y="0"/>
                </a:lnTo>
                <a:lnTo>
                  <a:pt x="291739" y="291739"/>
                </a:lnTo>
                <a:lnTo>
                  <a:pt x="0" y="291739"/>
                </a:lnTo>
                <a:lnTo>
                  <a:pt x="0" y="0"/>
                </a:lnTo>
                <a:close/>
              </a:path>
            </a:pathLst>
          </a:custGeom>
          <a:blipFill>
            <a:blip r:embed="rId6"/>
            <a:stretch>
              <a:fillRect l="0" t="0" r="0" b="0"/>
            </a:stretch>
          </a:blipFill>
        </p:spPr>
      </p:sp>
      <p:sp>
        <p:nvSpPr>
          <p:cNvPr name="Freeform 7" id="7"/>
          <p:cNvSpPr/>
          <p:nvPr/>
        </p:nvSpPr>
        <p:spPr>
          <a:xfrm flipH="false" flipV="false" rot="0">
            <a:off x="1837279" y="4423500"/>
            <a:ext cx="344002" cy="344002"/>
          </a:xfrm>
          <a:custGeom>
            <a:avLst/>
            <a:gdLst/>
            <a:ahLst/>
            <a:cxnLst/>
            <a:rect r="r" b="b" t="t" l="l"/>
            <a:pathLst>
              <a:path h="344002" w="344002">
                <a:moveTo>
                  <a:pt x="0" y="0"/>
                </a:moveTo>
                <a:lnTo>
                  <a:pt x="344002" y="0"/>
                </a:lnTo>
                <a:lnTo>
                  <a:pt x="344002" y="344002"/>
                </a:lnTo>
                <a:lnTo>
                  <a:pt x="0" y="344002"/>
                </a:lnTo>
                <a:lnTo>
                  <a:pt x="0" y="0"/>
                </a:lnTo>
                <a:close/>
              </a:path>
            </a:pathLst>
          </a:custGeom>
          <a:blipFill>
            <a:blip r:embed="rId7"/>
            <a:stretch>
              <a:fillRect l="0" t="0" r="0" b="0"/>
            </a:stretch>
          </a:blipFill>
        </p:spPr>
      </p:sp>
      <p:sp>
        <p:nvSpPr>
          <p:cNvPr name="Freeform 8" id="8"/>
          <p:cNvSpPr/>
          <p:nvPr/>
        </p:nvSpPr>
        <p:spPr>
          <a:xfrm flipH="false" flipV="false" rot="0">
            <a:off x="1661401" y="5043857"/>
            <a:ext cx="281748" cy="281748"/>
          </a:xfrm>
          <a:custGeom>
            <a:avLst/>
            <a:gdLst/>
            <a:ahLst/>
            <a:cxnLst/>
            <a:rect r="r" b="b" t="t" l="l"/>
            <a:pathLst>
              <a:path h="281748" w="281748">
                <a:moveTo>
                  <a:pt x="0" y="0"/>
                </a:moveTo>
                <a:lnTo>
                  <a:pt x="281748" y="0"/>
                </a:lnTo>
                <a:lnTo>
                  <a:pt x="281748" y="281748"/>
                </a:lnTo>
                <a:lnTo>
                  <a:pt x="0" y="281748"/>
                </a:lnTo>
                <a:lnTo>
                  <a:pt x="0" y="0"/>
                </a:lnTo>
                <a:close/>
              </a:path>
            </a:pathLst>
          </a:custGeom>
          <a:blipFill>
            <a:blip r:embed="rId8"/>
            <a:stretch>
              <a:fillRect l="0" t="0" r="0" b="0"/>
            </a:stretch>
          </a:blipFill>
        </p:spPr>
      </p:sp>
      <p:sp>
        <p:nvSpPr>
          <p:cNvPr name="Freeform 9" id="9"/>
          <p:cNvSpPr/>
          <p:nvPr/>
        </p:nvSpPr>
        <p:spPr>
          <a:xfrm flipH="false" flipV="false" rot="0">
            <a:off x="467747" y="5043857"/>
            <a:ext cx="281748" cy="281748"/>
          </a:xfrm>
          <a:custGeom>
            <a:avLst/>
            <a:gdLst/>
            <a:ahLst/>
            <a:cxnLst/>
            <a:rect r="r" b="b" t="t" l="l"/>
            <a:pathLst>
              <a:path h="281748" w="281748">
                <a:moveTo>
                  <a:pt x="0" y="0"/>
                </a:moveTo>
                <a:lnTo>
                  <a:pt x="281748" y="0"/>
                </a:lnTo>
                <a:lnTo>
                  <a:pt x="281748" y="281748"/>
                </a:lnTo>
                <a:lnTo>
                  <a:pt x="0" y="281748"/>
                </a:lnTo>
                <a:lnTo>
                  <a:pt x="0" y="0"/>
                </a:lnTo>
                <a:close/>
              </a:path>
            </a:pathLst>
          </a:custGeom>
          <a:blipFill>
            <a:blip r:embed="rId9"/>
            <a:stretch>
              <a:fillRect l="0" t="0" r="0" b="0"/>
            </a:stretch>
          </a:blipFill>
        </p:spPr>
      </p:sp>
      <p:sp>
        <p:nvSpPr>
          <p:cNvPr name="Freeform 10" id="10"/>
          <p:cNvSpPr/>
          <p:nvPr/>
        </p:nvSpPr>
        <p:spPr>
          <a:xfrm flipH="false" flipV="false" rot="0">
            <a:off x="1044650" y="5325605"/>
            <a:ext cx="326731" cy="326731"/>
          </a:xfrm>
          <a:custGeom>
            <a:avLst/>
            <a:gdLst/>
            <a:ahLst/>
            <a:cxnLst/>
            <a:rect r="r" b="b" t="t" l="l"/>
            <a:pathLst>
              <a:path h="326731" w="326731">
                <a:moveTo>
                  <a:pt x="0" y="0"/>
                </a:moveTo>
                <a:lnTo>
                  <a:pt x="326731" y="0"/>
                </a:lnTo>
                <a:lnTo>
                  <a:pt x="326731" y="326731"/>
                </a:lnTo>
                <a:lnTo>
                  <a:pt x="0" y="326731"/>
                </a:lnTo>
                <a:lnTo>
                  <a:pt x="0" y="0"/>
                </a:lnTo>
                <a:close/>
              </a:path>
            </a:pathLst>
          </a:custGeom>
          <a:blipFill>
            <a:blip r:embed="rId10"/>
            <a:stretch>
              <a:fillRect l="0" t="0" r="0" b="0"/>
            </a:stretch>
          </a:blipFill>
        </p:spPr>
      </p:sp>
      <p:sp>
        <p:nvSpPr>
          <p:cNvPr name="AutoShape 11" id="11"/>
          <p:cNvSpPr/>
          <p:nvPr/>
        </p:nvSpPr>
        <p:spPr>
          <a:xfrm flipV="true">
            <a:off x="2416031" y="1194772"/>
            <a:ext cx="1116771" cy="3027443"/>
          </a:xfrm>
          <a:prstGeom prst="line">
            <a:avLst/>
          </a:prstGeom>
          <a:ln cap="flat" w="19050">
            <a:solidFill>
              <a:srgbClr val="FF5757"/>
            </a:solidFill>
            <a:prstDash val="solid"/>
            <a:headEnd type="none" len="sm" w="sm"/>
            <a:tailEnd type="none" len="sm" w="sm"/>
          </a:ln>
        </p:spPr>
      </p:sp>
      <p:sp>
        <p:nvSpPr>
          <p:cNvPr name="AutoShape 12" id="12"/>
          <p:cNvSpPr/>
          <p:nvPr/>
        </p:nvSpPr>
        <p:spPr>
          <a:xfrm flipV="true">
            <a:off x="3433587" y="1175722"/>
            <a:ext cx="4994201" cy="9525"/>
          </a:xfrm>
          <a:prstGeom prst="line">
            <a:avLst/>
          </a:prstGeom>
          <a:ln cap="flat" w="38100">
            <a:solidFill>
              <a:srgbClr val="FF5757"/>
            </a:solidFill>
            <a:prstDash val="solid"/>
            <a:headEnd type="oval" len="lg" w="lg"/>
            <a:tailEnd type="oval" len="lg" w="lg"/>
          </a:ln>
        </p:spPr>
      </p:sp>
      <p:sp>
        <p:nvSpPr>
          <p:cNvPr name="TextBox 13" id="13"/>
          <p:cNvSpPr txBox="true"/>
          <p:nvPr/>
        </p:nvSpPr>
        <p:spPr>
          <a:xfrm rot="0">
            <a:off x="929677" y="4637045"/>
            <a:ext cx="556677" cy="191506"/>
          </a:xfrm>
          <a:prstGeom prst="rect">
            <a:avLst/>
          </a:prstGeom>
        </p:spPr>
        <p:txBody>
          <a:bodyPr anchor="t" rtlCol="false" tIns="0" lIns="0" bIns="0" rIns="0">
            <a:spAutoFit/>
          </a:bodyPr>
          <a:lstStyle/>
          <a:p>
            <a:pPr algn="ctr">
              <a:lnSpc>
                <a:spcPts val="1338"/>
              </a:lnSpc>
              <a:spcBef>
                <a:spcPct val="0"/>
              </a:spcBef>
            </a:pPr>
            <a:r>
              <a:rPr lang="en-US" sz="956">
                <a:solidFill>
                  <a:srgbClr val="000000"/>
                </a:solidFill>
                <a:latin typeface="Arial"/>
                <a:ea typeface="Arial"/>
                <a:cs typeface="Arial"/>
                <a:sym typeface="Arial"/>
              </a:rPr>
              <a:t>PIPELINE</a:t>
            </a:r>
          </a:p>
        </p:txBody>
      </p:sp>
      <p:sp>
        <p:nvSpPr>
          <p:cNvPr name="TextBox 14" id="14"/>
          <p:cNvSpPr txBox="true"/>
          <p:nvPr/>
        </p:nvSpPr>
        <p:spPr>
          <a:xfrm rot="0">
            <a:off x="3624080" y="587713"/>
            <a:ext cx="2668667" cy="588009"/>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Arial Bold"/>
                <a:ea typeface="Arial Bold"/>
                <a:cs typeface="Arial Bold"/>
                <a:sym typeface="Arial Bold"/>
              </a:rPr>
              <a:t>Model Eğitimi </a:t>
            </a:r>
          </a:p>
        </p:txBody>
      </p:sp>
      <p:sp>
        <p:nvSpPr>
          <p:cNvPr name="TextBox 15" id="15"/>
          <p:cNvSpPr txBox="true"/>
          <p:nvPr/>
        </p:nvSpPr>
        <p:spPr>
          <a:xfrm rot="0">
            <a:off x="3624080" y="1543513"/>
            <a:ext cx="12975215" cy="837165"/>
          </a:xfrm>
          <a:prstGeom prst="rect">
            <a:avLst/>
          </a:prstGeom>
        </p:spPr>
        <p:txBody>
          <a:bodyPr anchor="t" rtlCol="false" tIns="0" lIns="0" bIns="0" rIns="0">
            <a:spAutoFit/>
          </a:bodyPr>
          <a:lstStyle/>
          <a:p>
            <a:pPr algn="l">
              <a:lnSpc>
                <a:spcPts val="3207"/>
              </a:lnSpc>
              <a:spcBef>
                <a:spcPct val="0"/>
              </a:spcBef>
            </a:pPr>
            <a:r>
              <a:rPr lang="en-US" sz="2290">
                <a:solidFill>
                  <a:srgbClr val="000000"/>
                </a:solidFill>
                <a:latin typeface="Arial"/>
                <a:ea typeface="Arial"/>
                <a:cs typeface="Arial"/>
                <a:sym typeface="Arial"/>
              </a:rPr>
              <a:t>M</a:t>
            </a:r>
            <a:r>
              <a:rPr lang="en-US" sz="2290">
                <a:solidFill>
                  <a:srgbClr val="000000"/>
                </a:solidFill>
                <a:latin typeface="Arial"/>
                <a:ea typeface="Arial"/>
                <a:cs typeface="Arial"/>
                <a:sym typeface="Arial"/>
              </a:rPr>
              <a:t>etinlerdeki varlıkları tanımlayan bir Named Entity Recognition (NER) modeli eğitimi için </a:t>
            </a:r>
            <a:r>
              <a:rPr lang="en-US" sz="2290">
                <a:solidFill>
                  <a:srgbClr val="000000"/>
                </a:solidFill>
                <a:latin typeface="Arial Bold"/>
                <a:ea typeface="Arial Bold"/>
                <a:cs typeface="Arial Bold"/>
                <a:sym typeface="Arial Bold"/>
              </a:rPr>
              <a:t>“dbmdz/bert-base-turkish-128k-uncased”</a:t>
            </a:r>
            <a:r>
              <a:rPr lang="en-US" sz="2290">
                <a:solidFill>
                  <a:srgbClr val="000000"/>
                </a:solidFill>
                <a:latin typeface="Arial"/>
                <a:ea typeface="Arial"/>
                <a:cs typeface="Arial"/>
                <a:sym typeface="Arial"/>
              </a:rPr>
              <a:t> modelini kullanıyoruz. </a:t>
            </a:r>
          </a:p>
        </p:txBody>
      </p:sp>
      <p:sp>
        <p:nvSpPr>
          <p:cNvPr name="TextBox 16" id="16"/>
          <p:cNvSpPr txBox="true"/>
          <p:nvPr/>
        </p:nvSpPr>
        <p:spPr>
          <a:xfrm rot="0">
            <a:off x="3624080" y="2970126"/>
            <a:ext cx="12975215" cy="837184"/>
          </a:xfrm>
          <a:prstGeom prst="rect">
            <a:avLst/>
          </a:prstGeom>
        </p:spPr>
        <p:txBody>
          <a:bodyPr anchor="t" rtlCol="false" tIns="0" lIns="0" bIns="0" rIns="0">
            <a:spAutoFit/>
          </a:bodyPr>
          <a:lstStyle/>
          <a:p>
            <a:pPr algn="l">
              <a:lnSpc>
                <a:spcPts val="3205"/>
              </a:lnSpc>
              <a:spcBef>
                <a:spcPct val="0"/>
              </a:spcBef>
            </a:pPr>
            <a:r>
              <a:rPr lang="en-US" sz="2289">
                <a:solidFill>
                  <a:srgbClr val="000000"/>
                </a:solidFill>
                <a:latin typeface="Arial"/>
                <a:ea typeface="Arial"/>
                <a:cs typeface="Arial"/>
                <a:sym typeface="Arial"/>
              </a:rPr>
              <a:t>Metinlerdeki duyguları analiz eden bir Sentiment analizi modeli eğitimi için </a:t>
            </a:r>
          </a:p>
          <a:p>
            <a:pPr algn="l">
              <a:lnSpc>
                <a:spcPts val="3205"/>
              </a:lnSpc>
              <a:spcBef>
                <a:spcPct val="0"/>
              </a:spcBef>
            </a:pPr>
            <a:r>
              <a:rPr lang="en-US" sz="2289">
                <a:solidFill>
                  <a:srgbClr val="000000"/>
                </a:solidFill>
                <a:latin typeface="Arial"/>
                <a:ea typeface="Arial"/>
                <a:cs typeface="Arial"/>
                <a:sym typeface="Arial"/>
              </a:rPr>
              <a:t>"</a:t>
            </a:r>
            <a:r>
              <a:rPr lang="en-US" sz="2289">
                <a:solidFill>
                  <a:srgbClr val="000000"/>
                </a:solidFill>
                <a:latin typeface="Arial Bold"/>
                <a:ea typeface="Arial Bold"/>
                <a:cs typeface="Arial Bold"/>
                <a:sym typeface="Arial Bold"/>
              </a:rPr>
              <a:t>dbmdz/bert-base-turkish-cased</a:t>
            </a:r>
            <a:r>
              <a:rPr lang="en-US" sz="2289">
                <a:solidFill>
                  <a:srgbClr val="000000"/>
                </a:solidFill>
                <a:latin typeface="Arial"/>
                <a:ea typeface="Arial"/>
                <a:cs typeface="Arial"/>
                <a:sym typeface="Arial"/>
              </a:rPr>
              <a:t>" modelini kullanıyoruz.</a:t>
            </a:r>
          </a:p>
        </p:txBody>
      </p:sp>
      <p:sp>
        <p:nvSpPr>
          <p:cNvPr name="Freeform 17" id="17"/>
          <p:cNvSpPr/>
          <p:nvPr/>
        </p:nvSpPr>
        <p:spPr>
          <a:xfrm flipH="false" flipV="false" rot="0">
            <a:off x="8427788" y="5652336"/>
            <a:ext cx="9338764" cy="3112921"/>
          </a:xfrm>
          <a:custGeom>
            <a:avLst/>
            <a:gdLst/>
            <a:ahLst/>
            <a:cxnLst/>
            <a:rect r="r" b="b" t="t" l="l"/>
            <a:pathLst>
              <a:path h="3112921" w="9338764">
                <a:moveTo>
                  <a:pt x="0" y="0"/>
                </a:moveTo>
                <a:lnTo>
                  <a:pt x="9338764" y="0"/>
                </a:lnTo>
                <a:lnTo>
                  <a:pt x="9338764" y="3112921"/>
                </a:lnTo>
                <a:lnTo>
                  <a:pt x="0" y="3112921"/>
                </a:lnTo>
                <a:lnTo>
                  <a:pt x="0" y="0"/>
                </a:lnTo>
                <a:close/>
              </a:path>
            </a:pathLst>
          </a:custGeom>
          <a:blipFill>
            <a:blip r:embed="rId11"/>
            <a:stretch>
              <a:fillRect l="0" t="0" r="0" b="0"/>
            </a:stretch>
          </a:blipFill>
        </p:spPr>
      </p:sp>
      <p:sp>
        <p:nvSpPr>
          <p:cNvPr name="Freeform 18" id="18"/>
          <p:cNvSpPr/>
          <p:nvPr/>
        </p:nvSpPr>
        <p:spPr>
          <a:xfrm flipH="false" flipV="false" rot="0">
            <a:off x="8844422" y="5732738"/>
            <a:ext cx="842404" cy="904371"/>
          </a:xfrm>
          <a:custGeom>
            <a:avLst/>
            <a:gdLst/>
            <a:ahLst/>
            <a:cxnLst/>
            <a:rect r="r" b="b" t="t" l="l"/>
            <a:pathLst>
              <a:path h="904371" w="842404">
                <a:moveTo>
                  <a:pt x="0" y="0"/>
                </a:moveTo>
                <a:lnTo>
                  <a:pt x="842404" y="0"/>
                </a:lnTo>
                <a:lnTo>
                  <a:pt x="842404" y="904370"/>
                </a:lnTo>
                <a:lnTo>
                  <a:pt x="0" y="904370"/>
                </a:lnTo>
                <a:lnTo>
                  <a:pt x="0" y="0"/>
                </a:lnTo>
                <a:close/>
              </a:path>
            </a:pathLst>
          </a:custGeom>
          <a:blipFill>
            <a:blip r:embed="rId12">
              <a:alphaModFix amt="31000"/>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2657527" y="5646057"/>
            <a:ext cx="4213034" cy="1311451"/>
          </a:xfrm>
          <a:prstGeom prst="rect">
            <a:avLst/>
          </a:prstGeom>
        </p:spPr>
        <p:txBody>
          <a:bodyPr anchor="t" rtlCol="false" tIns="0" lIns="0" bIns="0" rIns="0">
            <a:spAutoFit/>
          </a:bodyPr>
          <a:lstStyle/>
          <a:p>
            <a:pPr algn="l">
              <a:lnSpc>
                <a:spcPts val="3367"/>
              </a:lnSpc>
            </a:pPr>
            <a:r>
              <a:rPr lang="en-US" sz="2405">
                <a:solidFill>
                  <a:srgbClr val="000000"/>
                </a:solidFill>
                <a:latin typeface="Arial Bold"/>
                <a:ea typeface="Arial Bold"/>
                <a:cs typeface="Arial Bold"/>
                <a:sym typeface="Arial Bold"/>
              </a:rPr>
              <a:t>Hyper-parameters:</a:t>
            </a:r>
          </a:p>
          <a:p>
            <a:pPr algn="l" marL="519377" indent="-259689" lvl="1">
              <a:lnSpc>
                <a:spcPts val="3367"/>
              </a:lnSpc>
              <a:buFont typeface="Arial"/>
              <a:buChar char="•"/>
            </a:pPr>
            <a:r>
              <a:rPr lang="en-US" sz="2405">
                <a:solidFill>
                  <a:srgbClr val="000000"/>
                </a:solidFill>
                <a:latin typeface="Arial"/>
                <a:ea typeface="Arial"/>
                <a:cs typeface="Arial"/>
                <a:sym typeface="Arial"/>
              </a:rPr>
              <a:t>train_batch_size= [16,32]</a:t>
            </a:r>
          </a:p>
          <a:p>
            <a:pPr algn="l" marL="519377" indent="-259689" lvl="1">
              <a:lnSpc>
                <a:spcPts val="3367"/>
              </a:lnSpc>
              <a:spcBef>
                <a:spcPct val="0"/>
              </a:spcBef>
              <a:buFont typeface="Arial"/>
              <a:buChar char="•"/>
            </a:pPr>
            <a:r>
              <a:rPr lang="en-US" sz="2405">
                <a:solidFill>
                  <a:srgbClr val="000000"/>
                </a:solidFill>
                <a:latin typeface="Arial"/>
                <a:ea typeface="Arial"/>
                <a:cs typeface="Arial"/>
                <a:sym typeface="Arial"/>
              </a:rPr>
              <a:t>learning_rate = [2e-5, 3e-5]</a:t>
            </a:r>
          </a:p>
        </p:txBody>
      </p:sp>
      <p:sp>
        <p:nvSpPr>
          <p:cNvPr name="TextBox 20" id="20"/>
          <p:cNvSpPr txBox="true"/>
          <p:nvPr/>
        </p:nvSpPr>
        <p:spPr>
          <a:xfrm rot="0">
            <a:off x="2764386" y="7453806"/>
            <a:ext cx="3347010" cy="1311451"/>
          </a:xfrm>
          <a:prstGeom prst="rect">
            <a:avLst/>
          </a:prstGeom>
        </p:spPr>
        <p:txBody>
          <a:bodyPr anchor="t" rtlCol="false" tIns="0" lIns="0" bIns="0" rIns="0">
            <a:spAutoFit/>
          </a:bodyPr>
          <a:lstStyle/>
          <a:p>
            <a:pPr algn="l">
              <a:lnSpc>
                <a:spcPts val="3367"/>
              </a:lnSpc>
            </a:pPr>
            <a:r>
              <a:rPr lang="en-US" sz="2405">
                <a:solidFill>
                  <a:srgbClr val="000000"/>
                </a:solidFill>
                <a:latin typeface="Arial Bold"/>
                <a:ea typeface="Arial Bold"/>
                <a:cs typeface="Arial Bold"/>
                <a:sym typeface="Arial Bold"/>
              </a:rPr>
              <a:t>En iyi model:</a:t>
            </a:r>
          </a:p>
          <a:p>
            <a:pPr algn="l" marL="519377" indent="-259689" lvl="1">
              <a:lnSpc>
                <a:spcPts val="3367"/>
              </a:lnSpc>
              <a:buFont typeface="Arial"/>
              <a:buChar char="•"/>
            </a:pPr>
            <a:r>
              <a:rPr lang="en-US" sz="2405">
                <a:solidFill>
                  <a:srgbClr val="000000"/>
                </a:solidFill>
                <a:latin typeface="Arial"/>
                <a:ea typeface="Arial"/>
                <a:cs typeface="Arial"/>
                <a:sym typeface="Arial"/>
              </a:rPr>
              <a:t>train_batch_size= 16</a:t>
            </a:r>
          </a:p>
          <a:p>
            <a:pPr algn="l" marL="519377" indent="-259689" lvl="1">
              <a:lnSpc>
                <a:spcPts val="3367"/>
              </a:lnSpc>
              <a:spcBef>
                <a:spcPct val="0"/>
              </a:spcBef>
              <a:buFont typeface="Arial"/>
              <a:buChar char="•"/>
            </a:pPr>
            <a:r>
              <a:rPr lang="en-US" sz="2405">
                <a:solidFill>
                  <a:srgbClr val="000000"/>
                </a:solidFill>
                <a:latin typeface="Arial"/>
                <a:ea typeface="Arial"/>
                <a:cs typeface="Arial"/>
                <a:sym typeface="Arial"/>
              </a:rPr>
              <a:t>learning_rate = 3e-5</a:t>
            </a:r>
          </a:p>
        </p:txBody>
      </p:sp>
      <p:sp>
        <p:nvSpPr>
          <p:cNvPr name="TextBox 21" id="21"/>
          <p:cNvSpPr txBox="true"/>
          <p:nvPr/>
        </p:nvSpPr>
        <p:spPr>
          <a:xfrm rot="0">
            <a:off x="10464682" y="5958502"/>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eval_loss</a:t>
            </a:r>
          </a:p>
        </p:txBody>
      </p:sp>
      <p:sp>
        <p:nvSpPr>
          <p:cNvPr name="TextBox 22" id="22"/>
          <p:cNvSpPr txBox="true"/>
          <p:nvPr/>
        </p:nvSpPr>
        <p:spPr>
          <a:xfrm rot="0">
            <a:off x="12349854" y="5958502"/>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precision</a:t>
            </a:r>
          </a:p>
        </p:txBody>
      </p:sp>
      <p:sp>
        <p:nvSpPr>
          <p:cNvPr name="TextBox 23" id="23"/>
          <p:cNvSpPr txBox="true"/>
          <p:nvPr/>
        </p:nvSpPr>
        <p:spPr>
          <a:xfrm rot="0">
            <a:off x="14234197" y="5958502"/>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recall</a:t>
            </a:r>
          </a:p>
        </p:txBody>
      </p:sp>
      <p:sp>
        <p:nvSpPr>
          <p:cNvPr name="TextBox 24" id="24"/>
          <p:cNvSpPr txBox="true"/>
          <p:nvPr/>
        </p:nvSpPr>
        <p:spPr>
          <a:xfrm rot="0">
            <a:off x="16118539" y="5958502"/>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f1_score</a:t>
            </a:r>
          </a:p>
        </p:txBody>
      </p:sp>
      <p:sp>
        <p:nvSpPr>
          <p:cNvPr name="TextBox 25" id="25"/>
          <p:cNvSpPr txBox="true"/>
          <p:nvPr/>
        </p:nvSpPr>
        <p:spPr>
          <a:xfrm rot="0">
            <a:off x="8661317" y="6982376"/>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NER</a:t>
            </a:r>
          </a:p>
        </p:txBody>
      </p:sp>
      <p:sp>
        <p:nvSpPr>
          <p:cNvPr name="TextBox 26" id="26"/>
          <p:cNvSpPr txBox="true"/>
          <p:nvPr/>
        </p:nvSpPr>
        <p:spPr>
          <a:xfrm rot="0">
            <a:off x="8694492" y="7971374"/>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DUYGU</a:t>
            </a:r>
          </a:p>
        </p:txBody>
      </p:sp>
      <p:sp>
        <p:nvSpPr>
          <p:cNvPr name="TextBox 27" id="27"/>
          <p:cNvSpPr txBox="true"/>
          <p:nvPr/>
        </p:nvSpPr>
        <p:spPr>
          <a:xfrm rot="0">
            <a:off x="10470248" y="6982376"/>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0.097</a:t>
            </a:r>
          </a:p>
        </p:txBody>
      </p:sp>
      <p:sp>
        <p:nvSpPr>
          <p:cNvPr name="TextBox 28" id="28"/>
          <p:cNvSpPr txBox="true"/>
          <p:nvPr/>
        </p:nvSpPr>
        <p:spPr>
          <a:xfrm rot="0">
            <a:off x="12305944" y="6982376"/>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0.876</a:t>
            </a:r>
          </a:p>
        </p:txBody>
      </p:sp>
      <p:sp>
        <p:nvSpPr>
          <p:cNvPr name="TextBox 29" id="29"/>
          <p:cNvSpPr txBox="true"/>
          <p:nvPr/>
        </p:nvSpPr>
        <p:spPr>
          <a:xfrm rot="0">
            <a:off x="12356247" y="7971374"/>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0.867</a:t>
            </a:r>
          </a:p>
        </p:txBody>
      </p:sp>
      <p:sp>
        <p:nvSpPr>
          <p:cNvPr name="TextBox 30" id="30"/>
          <p:cNvSpPr txBox="true"/>
          <p:nvPr/>
        </p:nvSpPr>
        <p:spPr>
          <a:xfrm rot="0">
            <a:off x="14235027" y="6982376"/>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0.912</a:t>
            </a:r>
          </a:p>
        </p:txBody>
      </p:sp>
      <p:sp>
        <p:nvSpPr>
          <p:cNvPr name="TextBox 31" id="31"/>
          <p:cNvSpPr txBox="true"/>
          <p:nvPr/>
        </p:nvSpPr>
        <p:spPr>
          <a:xfrm rot="0">
            <a:off x="16067987" y="6982376"/>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0.894</a:t>
            </a:r>
          </a:p>
        </p:txBody>
      </p:sp>
      <p:sp>
        <p:nvSpPr>
          <p:cNvPr name="TextBox 32" id="32"/>
          <p:cNvSpPr txBox="true"/>
          <p:nvPr/>
        </p:nvSpPr>
        <p:spPr>
          <a:xfrm rot="0">
            <a:off x="10525369" y="7971374"/>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0.514</a:t>
            </a:r>
          </a:p>
        </p:txBody>
      </p:sp>
      <p:sp>
        <p:nvSpPr>
          <p:cNvPr name="TextBox 33" id="33"/>
          <p:cNvSpPr txBox="true"/>
          <p:nvPr/>
        </p:nvSpPr>
        <p:spPr>
          <a:xfrm rot="0">
            <a:off x="14235027" y="8002171"/>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0.820</a:t>
            </a:r>
          </a:p>
        </p:txBody>
      </p:sp>
      <p:sp>
        <p:nvSpPr>
          <p:cNvPr name="TextBox 34" id="34"/>
          <p:cNvSpPr txBox="true"/>
          <p:nvPr/>
        </p:nvSpPr>
        <p:spPr>
          <a:xfrm rot="0">
            <a:off x="16118539" y="8002171"/>
            <a:ext cx="1481847" cy="376641"/>
          </a:xfrm>
          <a:prstGeom prst="rect">
            <a:avLst/>
          </a:prstGeom>
        </p:spPr>
        <p:txBody>
          <a:bodyPr anchor="t" rtlCol="false" tIns="0" lIns="0" bIns="0" rIns="0">
            <a:spAutoFit/>
          </a:bodyPr>
          <a:lstStyle/>
          <a:p>
            <a:pPr algn="ctr">
              <a:lnSpc>
                <a:spcPts val="2792"/>
              </a:lnSpc>
              <a:spcBef>
                <a:spcPct val="0"/>
              </a:spcBef>
            </a:pPr>
            <a:r>
              <a:rPr lang="en-US" sz="1994">
                <a:solidFill>
                  <a:srgbClr val="000000"/>
                </a:solidFill>
                <a:latin typeface="Arial"/>
                <a:ea typeface="Arial"/>
                <a:cs typeface="Arial"/>
                <a:sym typeface="Arial"/>
              </a:rPr>
              <a:t>0.838</a:t>
            </a:r>
          </a:p>
        </p:txBody>
      </p:sp>
      <p:sp>
        <p:nvSpPr>
          <p:cNvPr name="AutoShape 35" id="35"/>
          <p:cNvSpPr/>
          <p:nvPr/>
        </p:nvSpPr>
        <p:spPr>
          <a:xfrm flipH="true">
            <a:off x="2120760" y="4846949"/>
            <a:ext cx="748479" cy="634756"/>
          </a:xfrm>
          <a:prstGeom prst="line">
            <a:avLst/>
          </a:prstGeom>
          <a:ln cap="flat" w="19050">
            <a:solidFill>
              <a:srgbClr val="E57212"/>
            </a:solidFill>
            <a:prstDash val="solid"/>
            <a:headEnd type="none" len="sm" w="sm"/>
            <a:tailEnd type="none" len="sm" w="sm"/>
          </a:ln>
        </p:spPr>
      </p:sp>
      <p:sp>
        <p:nvSpPr>
          <p:cNvPr name="AutoShape 36" id="36"/>
          <p:cNvSpPr/>
          <p:nvPr/>
        </p:nvSpPr>
        <p:spPr>
          <a:xfrm flipV="true">
            <a:off x="2869301" y="4828550"/>
            <a:ext cx="5558487" cy="7743"/>
          </a:xfrm>
          <a:prstGeom prst="line">
            <a:avLst/>
          </a:prstGeom>
          <a:ln cap="flat" w="38100">
            <a:solidFill>
              <a:srgbClr val="E57212"/>
            </a:solidFill>
            <a:prstDash val="solid"/>
            <a:headEnd type="oval" len="lg" w="lg"/>
            <a:tailEnd type="oval" len="lg" w="lg"/>
          </a:ln>
        </p:spPr>
      </p:sp>
      <p:sp>
        <p:nvSpPr>
          <p:cNvPr name="TextBox 37" id="37"/>
          <p:cNvSpPr txBox="true"/>
          <p:nvPr/>
        </p:nvSpPr>
        <p:spPr>
          <a:xfrm rot="0">
            <a:off x="3316476" y="4168600"/>
            <a:ext cx="4003119" cy="588010"/>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Arial Bold"/>
                <a:ea typeface="Arial Bold"/>
                <a:cs typeface="Arial Bold"/>
                <a:sym typeface="Arial Bold"/>
              </a:rPr>
              <a:t>Model Değerlendirme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Freeform 3" id="3"/>
          <p:cNvSpPr/>
          <p:nvPr/>
        </p:nvSpPr>
        <p:spPr>
          <a:xfrm flipH="false" flipV="false" rot="0">
            <a:off x="12191641" y="262331"/>
            <a:ext cx="2755955" cy="3641798"/>
          </a:xfrm>
          <a:custGeom>
            <a:avLst/>
            <a:gdLst/>
            <a:ahLst/>
            <a:cxnLst/>
            <a:rect r="r" b="b" t="t" l="l"/>
            <a:pathLst>
              <a:path h="3641798" w="2755955">
                <a:moveTo>
                  <a:pt x="0" y="0"/>
                </a:moveTo>
                <a:lnTo>
                  <a:pt x="2755955" y="0"/>
                </a:lnTo>
                <a:lnTo>
                  <a:pt x="2755955" y="3641799"/>
                </a:lnTo>
                <a:lnTo>
                  <a:pt x="0" y="3641799"/>
                </a:lnTo>
                <a:lnTo>
                  <a:pt x="0" y="0"/>
                </a:lnTo>
                <a:close/>
              </a:path>
            </a:pathLst>
          </a:custGeom>
          <a:blipFill>
            <a:blip r:embed="rId3"/>
            <a:stretch>
              <a:fillRect l="0" t="0" r="0" b="0"/>
            </a:stretch>
          </a:blipFill>
        </p:spPr>
      </p:sp>
      <p:sp>
        <p:nvSpPr>
          <p:cNvPr name="Freeform 4" id="4"/>
          <p:cNvSpPr/>
          <p:nvPr/>
        </p:nvSpPr>
        <p:spPr>
          <a:xfrm flipH="false" flipV="false" rot="0">
            <a:off x="3615944" y="215135"/>
            <a:ext cx="2635223" cy="3851726"/>
          </a:xfrm>
          <a:custGeom>
            <a:avLst/>
            <a:gdLst/>
            <a:ahLst/>
            <a:cxnLst/>
            <a:rect r="r" b="b" t="t" l="l"/>
            <a:pathLst>
              <a:path h="3851726" w="2635223">
                <a:moveTo>
                  <a:pt x="0" y="0"/>
                </a:moveTo>
                <a:lnTo>
                  <a:pt x="2635223" y="0"/>
                </a:lnTo>
                <a:lnTo>
                  <a:pt x="2635223" y="3851726"/>
                </a:lnTo>
                <a:lnTo>
                  <a:pt x="0" y="3851726"/>
                </a:lnTo>
                <a:lnTo>
                  <a:pt x="0" y="0"/>
                </a:lnTo>
                <a:close/>
              </a:path>
            </a:pathLst>
          </a:custGeom>
          <a:blipFill>
            <a:blip r:embed="rId4"/>
            <a:stretch>
              <a:fillRect l="0" t="0" r="0" b="0"/>
            </a:stretch>
          </a:blipFill>
        </p:spPr>
      </p:sp>
      <p:grpSp>
        <p:nvGrpSpPr>
          <p:cNvPr name="Group 5" id="5"/>
          <p:cNvGrpSpPr/>
          <p:nvPr/>
        </p:nvGrpSpPr>
        <p:grpSpPr>
          <a:xfrm rot="0">
            <a:off x="10142539" y="6084151"/>
            <a:ext cx="6854160" cy="2766222"/>
            <a:chOff x="0" y="0"/>
            <a:chExt cx="2141670" cy="864341"/>
          </a:xfrm>
        </p:grpSpPr>
        <p:sp>
          <p:nvSpPr>
            <p:cNvPr name="Freeform 6" id="6"/>
            <p:cNvSpPr/>
            <p:nvPr/>
          </p:nvSpPr>
          <p:spPr>
            <a:xfrm flipH="false" flipV="false" rot="0">
              <a:off x="0" y="0"/>
              <a:ext cx="2141670" cy="864342"/>
            </a:xfrm>
            <a:custGeom>
              <a:avLst/>
              <a:gdLst/>
              <a:ahLst/>
              <a:cxnLst/>
              <a:rect r="r" b="b" t="t" l="l"/>
              <a:pathLst>
                <a:path h="864342" w="2141670">
                  <a:moveTo>
                    <a:pt x="57606" y="0"/>
                  </a:moveTo>
                  <a:lnTo>
                    <a:pt x="2084064" y="0"/>
                  </a:lnTo>
                  <a:cubicBezTo>
                    <a:pt x="2115879" y="0"/>
                    <a:pt x="2141670" y="25791"/>
                    <a:pt x="2141670" y="57606"/>
                  </a:cubicBezTo>
                  <a:lnTo>
                    <a:pt x="2141670" y="806736"/>
                  </a:lnTo>
                  <a:cubicBezTo>
                    <a:pt x="2141670" y="822014"/>
                    <a:pt x="2135601" y="836666"/>
                    <a:pt x="2124798" y="847469"/>
                  </a:cubicBezTo>
                  <a:cubicBezTo>
                    <a:pt x="2113995" y="858272"/>
                    <a:pt x="2099342" y="864342"/>
                    <a:pt x="2084064" y="864342"/>
                  </a:cubicBezTo>
                  <a:lnTo>
                    <a:pt x="57606" y="864342"/>
                  </a:lnTo>
                  <a:cubicBezTo>
                    <a:pt x="25791" y="864342"/>
                    <a:pt x="0" y="838551"/>
                    <a:pt x="0" y="806736"/>
                  </a:cubicBezTo>
                  <a:lnTo>
                    <a:pt x="0" y="57606"/>
                  </a:lnTo>
                  <a:cubicBezTo>
                    <a:pt x="0" y="25791"/>
                    <a:pt x="25791" y="0"/>
                    <a:pt x="57606" y="0"/>
                  </a:cubicBezTo>
                  <a:close/>
                </a:path>
              </a:pathLst>
            </a:custGeom>
            <a:gradFill rotWithShape="true">
              <a:gsLst>
                <a:gs pos="0">
                  <a:srgbClr val="CDFFD8">
                    <a:alpha val="100000"/>
                  </a:srgbClr>
                </a:gs>
                <a:gs pos="100000">
                  <a:srgbClr val="94B9FF">
                    <a:alpha val="100000"/>
                  </a:srgbClr>
                </a:gs>
              </a:gsLst>
              <a:lin ang="0"/>
            </a:gradFill>
          </p:spPr>
        </p:sp>
        <p:sp>
          <p:nvSpPr>
            <p:cNvPr name="TextBox 7" id="7"/>
            <p:cNvSpPr txBox="true"/>
            <p:nvPr/>
          </p:nvSpPr>
          <p:spPr>
            <a:xfrm>
              <a:off x="0" y="-57150"/>
              <a:ext cx="2141670" cy="921491"/>
            </a:xfrm>
            <a:prstGeom prst="rect">
              <a:avLst/>
            </a:prstGeom>
          </p:spPr>
          <p:txBody>
            <a:bodyPr anchor="ctr" rtlCol="false" tIns="50800" lIns="50800" bIns="50800" rIns="50800"/>
            <a:lstStyle/>
            <a:p>
              <a:pPr algn="ctr">
                <a:lnSpc>
                  <a:spcPts val="2161"/>
                </a:lnSpc>
              </a:pPr>
            </a:p>
          </p:txBody>
        </p:sp>
      </p:grpSp>
      <p:grpSp>
        <p:nvGrpSpPr>
          <p:cNvPr name="Group 8" id="8"/>
          <p:cNvGrpSpPr/>
          <p:nvPr/>
        </p:nvGrpSpPr>
        <p:grpSpPr>
          <a:xfrm rot="0">
            <a:off x="1213499" y="5143500"/>
            <a:ext cx="7930501" cy="3629468"/>
            <a:chOff x="0" y="0"/>
            <a:chExt cx="2477987" cy="1134074"/>
          </a:xfrm>
        </p:grpSpPr>
        <p:sp>
          <p:nvSpPr>
            <p:cNvPr name="Freeform 9" id="9"/>
            <p:cNvSpPr/>
            <p:nvPr/>
          </p:nvSpPr>
          <p:spPr>
            <a:xfrm flipH="false" flipV="false" rot="0">
              <a:off x="0" y="0"/>
              <a:ext cx="2477987" cy="1134074"/>
            </a:xfrm>
            <a:custGeom>
              <a:avLst/>
              <a:gdLst/>
              <a:ahLst/>
              <a:cxnLst/>
              <a:rect r="r" b="b" t="t" l="l"/>
              <a:pathLst>
                <a:path h="1134074" w="2477987">
                  <a:moveTo>
                    <a:pt x="49787" y="0"/>
                  </a:moveTo>
                  <a:lnTo>
                    <a:pt x="2428199" y="0"/>
                  </a:lnTo>
                  <a:cubicBezTo>
                    <a:pt x="2455696" y="0"/>
                    <a:pt x="2477987" y="22291"/>
                    <a:pt x="2477987" y="49787"/>
                  </a:cubicBezTo>
                  <a:lnTo>
                    <a:pt x="2477987" y="1084287"/>
                  </a:lnTo>
                  <a:cubicBezTo>
                    <a:pt x="2477987" y="1111783"/>
                    <a:pt x="2455696" y="1134074"/>
                    <a:pt x="2428199" y="1134074"/>
                  </a:cubicBezTo>
                  <a:lnTo>
                    <a:pt x="49787" y="1134074"/>
                  </a:lnTo>
                  <a:cubicBezTo>
                    <a:pt x="22291" y="1134074"/>
                    <a:pt x="0" y="1111783"/>
                    <a:pt x="0" y="1084287"/>
                  </a:cubicBezTo>
                  <a:lnTo>
                    <a:pt x="0" y="49787"/>
                  </a:lnTo>
                  <a:cubicBezTo>
                    <a:pt x="0" y="22291"/>
                    <a:pt x="22291" y="0"/>
                    <a:pt x="49787" y="0"/>
                  </a:cubicBezTo>
                  <a:close/>
                </a:path>
              </a:pathLst>
            </a:custGeom>
            <a:gradFill rotWithShape="true">
              <a:gsLst>
                <a:gs pos="0">
                  <a:srgbClr val="CDFFD8">
                    <a:alpha val="100000"/>
                  </a:srgbClr>
                </a:gs>
                <a:gs pos="100000">
                  <a:srgbClr val="94B9FF">
                    <a:alpha val="100000"/>
                  </a:srgbClr>
                </a:gs>
              </a:gsLst>
              <a:lin ang="0"/>
            </a:gradFill>
          </p:spPr>
        </p:sp>
        <p:sp>
          <p:nvSpPr>
            <p:cNvPr name="TextBox 10" id="10"/>
            <p:cNvSpPr txBox="true"/>
            <p:nvPr/>
          </p:nvSpPr>
          <p:spPr>
            <a:xfrm>
              <a:off x="0" y="-57150"/>
              <a:ext cx="2477987" cy="1191224"/>
            </a:xfrm>
            <a:prstGeom prst="rect">
              <a:avLst/>
            </a:prstGeom>
          </p:spPr>
          <p:txBody>
            <a:bodyPr anchor="ctr" rtlCol="false" tIns="50800" lIns="50800" bIns="50800" rIns="50800"/>
            <a:lstStyle/>
            <a:p>
              <a:pPr algn="ctr">
                <a:lnSpc>
                  <a:spcPts val="2161"/>
                </a:lnSpc>
              </a:pPr>
            </a:p>
          </p:txBody>
        </p:sp>
      </p:grpSp>
      <p:sp>
        <p:nvSpPr>
          <p:cNvPr name="Freeform 11" id="11"/>
          <p:cNvSpPr/>
          <p:nvPr/>
        </p:nvSpPr>
        <p:spPr>
          <a:xfrm flipH="false" flipV="false" rot="0">
            <a:off x="6824317" y="-2059320"/>
            <a:ext cx="5516006" cy="5516006"/>
          </a:xfrm>
          <a:custGeom>
            <a:avLst/>
            <a:gdLst/>
            <a:ahLst/>
            <a:cxnLst/>
            <a:rect r="r" b="b" t="t" l="l"/>
            <a:pathLst>
              <a:path h="5516006" w="5516006">
                <a:moveTo>
                  <a:pt x="0" y="0"/>
                </a:moveTo>
                <a:lnTo>
                  <a:pt x="5516006" y="0"/>
                </a:lnTo>
                <a:lnTo>
                  <a:pt x="5516006" y="5516007"/>
                </a:lnTo>
                <a:lnTo>
                  <a:pt x="0" y="5516007"/>
                </a:lnTo>
                <a:lnTo>
                  <a:pt x="0" y="0"/>
                </a:lnTo>
                <a:close/>
              </a:path>
            </a:pathLst>
          </a:custGeom>
          <a:blipFill>
            <a:blip r:embed="rId5"/>
            <a:stretch>
              <a:fillRect l="0" t="0" r="0" b="0"/>
            </a:stretch>
          </a:blipFill>
        </p:spPr>
      </p:sp>
      <p:sp>
        <p:nvSpPr>
          <p:cNvPr name="TextBox 12" id="12"/>
          <p:cNvSpPr txBox="true"/>
          <p:nvPr/>
        </p:nvSpPr>
        <p:spPr>
          <a:xfrm rot="0">
            <a:off x="2647426" y="4654847"/>
            <a:ext cx="4572259" cy="401517"/>
          </a:xfrm>
          <a:prstGeom prst="rect">
            <a:avLst/>
          </a:prstGeom>
        </p:spPr>
        <p:txBody>
          <a:bodyPr anchor="t" rtlCol="false" tIns="0" lIns="0" bIns="0" rIns="0">
            <a:spAutoFit/>
          </a:bodyPr>
          <a:lstStyle/>
          <a:p>
            <a:pPr algn="ctr">
              <a:lnSpc>
                <a:spcPts val="2950"/>
              </a:lnSpc>
              <a:spcBef>
                <a:spcPct val="0"/>
              </a:spcBef>
            </a:pPr>
            <a:r>
              <a:rPr lang="en-US" sz="2107">
                <a:solidFill>
                  <a:srgbClr val="000000"/>
                </a:solidFill>
                <a:latin typeface="Arial Bold"/>
                <a:ea typeface="Arial Bold"/>
                <a:cs typeface="Arial Bold"/>
                <a:sym typeface="Arial Bold"/>
              </a:rPr>
              <a:t>Danışman</a:t>
            </a:r>
          </a:p>
        </p:txBody>
      </p:sp>
      <p:sp>
        <p:nvSpPr>
          <p:cNvPr name="TextBox 13" id="13"/>
          <p:cNvSpPr txBox="true"/>
          <p:nvPr/>
        </p:nvSpPr>
        <p:spPr>
          <a:xfrm rot="0">
            <a:off x="4057500" y="4157401"/>
            <a:ext cx="1752110" cy="496036"/>
          </a:xfrm>
          <a:prstGeom prst="rect">
            <a:avLst/>
          </a:prstGeom>
        </p:spPr>
        <p:txBody>
          <a:bodyPr anchor="t" rtlCol="false" tIns="0" lIns="0" bIns="0" rIns="0">
            <a:spAutoFit/>
          </a:bodyPr>
          <a:lstStyle/>
          <a:p>
            <a:pPr algn="ctr">
              <a:lnSpc>
                <a:spcPts val="3658"/>
              </a:lnSpc>
              <a:spcBef>
                <a:spcPct val="0"/>
              </a:spcBef>
            </a:pPr>
            <a:r>
              <a:rPr lang="en-US" sz="2612">
                <a:solidFill>
                  <a:srgbClr val="000000"/>
                </a:solidFill>
                <a:latin typeface="Arial Bold"/>
                <a:ea typeface="Arial Bold"/>
                <a:cs typeface="Arial Bold"/>
                <a:sym typeface="Arial Bold"/>
              </a:rPr>
              <a:t>Emre Şatır </a:t>
            </a:r>
          </a:p>
        </p:txBody>
      </p:sp>
      <p:sp>
        <p:nvSpPr>
          <p:cNvPr name="TextBox 14" id="14"/>
          <p:cNvSpPr txBox="true"/>
          <p:nvPr/>
        </p:nvSpPr>
        <p:spPr>
          <a:xfrm rot="0">
            <a:off x="12552973" y="4393711"/>
            <a:ext cx="3107826" cy="1509465"/>
          </a:xfrm>
          <a:prstGeom prst="rect">
            <a:avLst/>
          </a:prstGeom>
        </p:spPr>
        <p:txBody>
          <a:bodyPr anchor="t" rtlCol="false" tIns="0" lIns="0" bIns="0" rIns="0">
            <a:spAutoFit/>
          </a:bodyPr>
          <a:lstStyle/>
          <a:p>
            <a:pPr algn="l">
              <a:lnSpc>
                <a:spcPts val="2950"/>
              </a:lnSpc>
            </a:pPr>
            <a:r>
              <a:rPr lang="en-US" sz="2107">
                <a:solidFill>
                  <a:srgbClr val="000000"/>
                </a:solidFill>
                <a:latin typeface="Arial Bold"/>
                <a:ea typeface="Arial Bold"/>
                <a:cs typeface="Arial Bold"/>
                <a:sym typeface="Arial Bold"/>
              </a:rPr>
              <a:t>Takım Kaptanı  </a:t>
            </a:r>
          </a:p>
          <a:p>
            <a:pPr algn="l">
              <a:lnSpc>
                <a:spcPts val="2950"/>
              </a:lnSpc>
            </a:pPr>
          </a:p>
          <a:p>
            <a:pPr algn="l">
              <a:lnSpc>
                <a:spcPts val="2950"/>
              </a:lnSpc>
            </a:pPr>
          </a:p>
          <a:p>
            <a:pPr algn="ctr">
              <a:lnSpc>
                <a:spcPts val="2950"/>
              </a:lnSpc>
              <a:spcBef>
                <a:spcPct val="0"/>
              </a:spcBef>
            </a:pPr>
          </a:p>
        </p:txBody>
      </p:sp>
      <p:sp>
        <p:nvSpPr>
          <p:cNvPr name="TextBox 15" id="15"/>
          <p:cNvSpPr txBox="true"/>
          <p:nvPr/>
        </p:nvSpPr>
        <p:spPr>
          <a:xfrm rot="0">
            <a:off x="12545042" y="3994617"/>
            <a:ext cx="1800817" cy="459653"/>
          </a:xfrm>
          <a:prstGeom prst="rect">
            <a:avLst/>
          </a:prstGeom>
        </p:spPr>
        <p:txBody>
          <a:bodyPr anchor="t" rtlCol="false" tIns="0" lIns="0" bIns="0" rIns="0">
            <a:spAutoFit/>
          </a:bodyPr>
          <a:lstStyle/>
          <a:p>
            <a:pPr algn="ctr">
              <a:lnSpc>
                <a:spcPts val="3368"/>
              </a:lnSpc>
              <a:spcBef>
                <a:spcPct val="0"/>
              </a:spcBef>
            </a:pPr>
            <a:r>
              <a:rPr lang="en-US" sz="2406">
                <a:solidFill>
                  <a:srgbClr val="000000"/>
                </a:solidFill>
                <a:latin typeface="Arial Bold"/>
                <a:ea typeface="Arial Bold"/>
                <a:cs typeface="Arial Bold"/>
                <a:sym typeface="Arial Bold"/>
              </a:rPr>
              <a:t>Sena Yüksel</a:t>
            </a:r>
          </a:p>
        </p:txBody>
      </p:sp>
      <p:sp>
        <p:nvSpPr>
          <p:cNvPr name="TextBox 16" id="16"/>
          <p:cNvSpPr txBox="true"/>
          <p:nvPr/>
        </p:nvSpPr>
        <p:spPr>
          <a:xfrm rot="0">
            <a:off x="12191641" y="5998426"/>
            <a:ext cx="2216431" cy="401517"/>
          </a:xfrm>
          <a:prstGeom prst="rect">
            <a:avLst/>
          </a:prstGeom>
        </p:spPr>
        <p:txBody>
          <a:bodyPr anchor="t" rtlCol="false" tIns="0" lIns="0" bIns="0" rIns="0">
            <a:spAutoFit/>
          </a:bodyPr>
          <a:lstStyle/>
          <a:p>
            <a:pPr algn="ctr">
              <a:lnSpc>
                <a:spcPts val="2950"/>
              </a:lnSpc>
              <a:spcBef>
                <a:spcPct val="0"/>
              </a:spcBef>
            </a:pPr>
            <a:r>
              <a:rPr lang="en-US" sz="2107">
                <a:solidFill>
                  <a:srgbClr val="000000"/>
                </a:solidFill>
                <a:latin typeface="Arial Bold"/>
                <a:ea typeface="Arial Bold"/>
                <a:cs typeface="Arial Bold"/>
                <a:sym typeface="Arial Bold"/>
              </a:rPr>
              <a:t>Yazılım Geliştirici</a:t>
            </a:r>
          </a:p>
        </p:txBody>
      </p:sp>
      <p:sp>
        <p:nvSpPr>
          <p:cNvPr name="TextBox 17" id="17"/>
          <p:cNvSpPr txBox="true"/>
          <p:nvPr/>
        </p:nvSpPr>
        <p:spPr>
          <a:xfrm rot="0">
            <a:off x="10815603" y="6495193"/>
            <a:ext cx="5259696" cy="2616911"/>
          </a:xfrm>
          <a:prstGeom prst="rect">
            <a:avLst/>
          </a:prstGeom>
        </p:spPr>
        <p:txBody>
          <a:bodyPr anchor="t" rtlCol="false" tIns="0" lIns="0" bIns="0" rIns="0">
            <a:spAutoFit/>
          </a:bodyPr>
          <a:lstStyle/>
          <a:p>
            <a:pPr algn="l">
              <a:lnSpc>
                <a:spcPts val="2929"/>
              </a:lnSpc>
            </a:pPr>
            <a:r>
              <a:rPr lang="en-US" sz="2092">
                <a:solidFill>
                  <a:srgbClr val="000000"/>
                </a:solidFill>
                <a:latin typeface="Arial"/>
                <a:ea typeface="Arial"/>
                <a:cs typeface="Arial"/>
                <a:sym typeface="Arial"/>
              </a:rPr>
              <a:t>Görevler:</a:t>
            </a:r>
          </a:p>
          <a:p>
            <a:pPr algn="l" marL="451756" indent="-225878" lvl="1">
              <a:lnSpc>
                <a:spcPts val="2929"/>
              </a:lnSpc>
              <a:buFont typeface="Arial"/>
              <a:buChar char="•"/>
            </a:pPr>
            <a:r>
              <a:rPr lang="en-US" sz="2092">
                <a:solidFill>
                  <a:srgbClr val="000000"/>
                </a:solidFill>
                <a:latin typeface="Arial"/>
                <a:ea typeface="Arial"/>
                <a:cs typeface="Arial"/>
                <a:sym typeface="Arial"/>
              </a:rPr>
              <a:t> Proje planlamasını yapmak ve ilerlemeyi takip etmek.</a:t>
            </a:r>
          </a:p>
          <a:p>
            <a:pPr algn="l" marL="451756" indent="-225878" lvl="1">
              <a:lnSpc>
                <a:spcPts val="2929"/>
              </a:lnSpc>
              <a:buFont typeface="Arial"/>
              <a:buChar char="•"/>
            </a:pPr>
            <a:r>
              <a:rPr lang="en-US" sz="2092">
                <a:solidFill>
                  <a:srgbClr val="000000"/>
                </a:solidFill>
                <a:latin typeface="Arial"/>
                <a:ea typeface="Arial"/>
                <a:cs typeface="Arial"/>
                <a:sym typeface="Arial"/>
              </a:rPr>
              <a:t>Algoritma tasarımı ve uygulanması</a:t>
            </a:r>
          </a:p>
          <a:p>
            <a:pPr algn="l" marL="451756" indent="-225878" lvl="1">
              <a:lnSpc>
                <a:spcPts val="2929"/>
              </a:lnSpc>
              <a:buFont typeface="Arial"/>
              <a:buChar char="•"/>
            </a:pPr>
            <a:r>
              <a:rPr lang="en-US" sz="2092">
                <a:solidFill>
                  <a:srgbClr val="000000"/>
                </a:solidFill>
                <a:latin typeface="Arial"/>
                <a:ea typeface="Arial"/>
                <a:cs typeface="Arial"/>
                <a:sym typeface="Arial"/>
              </a:rPr>
              <a:t>Uygulamanın testlerini gerçekleştirmek, iyileştirme aşamaları</a:t>
            </a:r>
          </a:p>
          <a:p>
            <a:pPr algn="l">
              <a:lnSpc>
                <a:spcPts val="2929"/>
              </a:lnSpc>
              <a:spcBef>
                <a:spcPct val="0"/>
              </a:spcBef>
            </a:pPr>
          </a:p>
        </p:txBody>
      </p:sp>
      <p:sp>
        <p:nvSpPr>
          <p:cNvPr name="TextBox 18" id="18"/>
          <p:cNvSpPr txBox="true"/>
          <p:nvPr/>
        </p:nvSpPr>
        <p:spPr>
          <a:xfrm rot="0">
            <a:off x="9825166" y="4923599"/>
            <a:ext cx="6846251" cy="770833"/>
          </a:xfrm>
          <a:prstGeom prst="rect">
            <a:avLst/>
          </a:prstGeom>
        </p:spPr>
        <p:txBody>
          <a:bodyPr anchor="t" rtlCol="false" tIns="0" lIns="0" bIns="0" rIns="0">
            <a:spAutoFit/>
          </a:bodyPr>
          <a:lstStyle/>
          <a:p>
            <a:pPr algn="ctr">
              <a:lnSpc>
                <a:spcPts val="2950"/>
              </a:lnSpc>
            </a:pPr>
            <a:r>
              <a:rPr lang="en-US" sz="2107">
                <a:solidFill>
                  <a:srgbClr val="000000"/>
                </a:solidFill>
                <a:latin typeface="Arial"/>
                <a:ea typeface="Arial"/>
                <a:cs typeface="Arial"/>
                <a:sym typeface="Arial"/>
              </a:rPr>
              <a:t>İzmir Katip Çelebi Üniversitesi Bilgisayar Mühendisliği </a:t>
            </a:r>
          </a:p>
          <a:p>
            <a:pPr algn="ctr">
              <a:lnSpc>
                <a:spcPts val="2950"/>
              </a:lnSpc>
              <a:spcBef>
                <a:spcPct val="0"/>
              </a:spcBef>
            </a:pPr>
            <a:r>
              <a:rPr lang="en-US" sz="2107">
                <a:solidFill>
                  <a:srgbClr val="000000"/>
                </a:solidFill>
                <a:latin typeface="Arial"/>
                <a:ea typeface="Arial"/>
                <a:cs typeface="Arial"/>
                <a:sym typeface="Arial"/>
              </a:rPr>
              <a:t>3.sınıf öğrencisi </a:t>
            </a:r>
          </a:p>
        </p:txBody>
      </p:sp>
      <p:sp>
        <p:nvSpPr>
          <p:cNvPr name="TextBox 19" id="19"/>
          <p:cNvSpPr txBox="true"/>
          <p:nvPr/>
        </p:nvSpPr>
        <p:spPr>
          <a:xfrm rot="0">
            <a:off x="1568415" y="5266153"/>
            <a:ext cx="7575585" cy="3375476"/>
          </a:xfrm>
          <a:prstGeom prst="rect">
            <a:avLst/>
          </a:prstGeom>
        </p:spPr>
        <p:txBody>
          <a:bodyPr anchor="t" rtlCol="false" tIns="0" lIns="0" bIns="0" rIns="0">
            <a:spAutoFit/>
          </a:bodyPr>
          <a:lstStyle/>
          <a:p>
            <a:pPr algn="l" marL="0" indent="0" lvl="0">
              <a:lnSpc>
                <a:spcPts val="2950"/>
              </a:lnSpc>
              <a:spcBef>
                <a:spcPct val="0"/>
              </a:spcBef>
            </a:pPr>
            <a:r>
              <a:rPr lang="en-US" sz="2107" strike="noStrike" u="none">
                <a:solidFill>
                  <a:srgbClr val="000000"/>
                </a:solidFill>
                <a:latin typeface="Arial"/>
                <a:ea typeface="Arial"/>
                <a:cs typeface="Arial"/>
                <a:sym typeface="Arial"/>
              </a:rPr>
              <a:t>İzmir Kâtip Çelebi Üniversitesi  Mühendislik ve Mimarlık Fakültesi Bilgisayar Mühendisliği Bölümü’nde Bilgisayar Donanımı Anabilim Dalında Dr. Öğr. Üyesi olarak çalışmaktadır. </a:t>
            </a:r>
          </a:p>
          <a:p>
            <a:pPr algn="l" marL="0" indent="0" lvl="0">
              <a:lnSpc>
                <a:spcPts val="2950"/>
              </a:lnSpc>
              <a:spcBef>
                <a:spcPct val="0"/>
              </a:spcBef>
            </a:pPr>
          </a:p>
          <a:p>
            <a:pPr algn="l" marL="0" indent="0" lvl="0">
              <a:lnSpc>
                <a:spcPts val="2950"/>
              </a:lnSpc>
              <a:spcBef>
                <a:spcPct val="0"/>
              </a:spcBef>
            </a:pPr>
            <a:r>
              <a:rPr lang="en-US" sz="2107" strike="noStrike" u="none">
                <a:solidFill>
                  <a:srgbClr val="000000"/>
                </a:solidFill>
                <a:latin typeface="Arial"/>
                <a:ea typeface="Arial"/>
                <a:cs typeface="Arial"/>
                <a:sym typeface="Arial"/>
              </a:rPr>
              <a:t>Yapay Zeka, Makine Öğrenmesi, Doğal Dil İ̇şleme, Makine Çevirisi uzmanlık alanlarındandır.</a:t>
            </a:r>
          </a:p>
          <a:p>
            <a:pPr algn="l" marL="0" indent="0" lvl="0">
              <a:lnSpc>
                <a:spcPts val="2950"/>
              </a:lnSpc>
              <a:spcBef>
                <a:spcPct val="0"/>
              </a:spcBef>
            </a:pPr>
          </a:p>
          <a:p>
            <a:pPr algn="l" marL="0" indent="0" lvl="0">
              <a:lnSpc>
                <a:spcPts val="2950"/>
              </a:lnSpc>
              <a:spcBef>
                <a:spcPct val="0"/>
              </a:spcBef>
            </a:pPr>
            <a:r>
              <a:rPr lang="en-US" sz="2107" strike="noStrike" u="none">
                <a:solidFill>
                  <a:srgbClr val="000000"/>
                </a:solidFill>
                <a:latin typeface="Arial"/>
                <a:ea typeface="Arial"/>
                <a:cs typeface="Arial"/>
                <a:sym typeface="Arial"/>
              </a:rPr>
              <a:t>Kalite kontrolünü sağlamak ve gerekli iyileştirmeleri önermek başta olmak üzere projenin ilerleyişinde yardım etmektedir.</a:t>
            </a:r>
          </a:p>
        </p:txBody>
      </p:sp>
      <p:sp>
        <p:nvSpPr>
          <p:cNvPr name="TextBox 20" id="20"/>
          <p:cNvSpPr txBox="true"/>
          <p:nvPr/>
        </p:nvSpPr>
        <p:spPr>
          <a:xfrm rot="0">
            <a:off x="8468106" y="1278810"/>
            <a:ext cx="2157956" cy="496036"/>
          </a:xfrm>
          <a:prstGeom prst="rect">
            <a:avLst/>
          </a:prstGeom>
        </p:spPr>
        <p:txBody>
          <a:bodyPr anchor="t" rtlCol="false" tIns="0" lIns="0" bIns="0" rIns="0">
            <a:spAutoFit/>
          </a:bodyPr>
          <a:lstStyle/>
          <a:p>
            <a:pPr algn="ctr">
              <a:lnSpc>
                <a:spcPts val="3658"/>
              </a:lnSpc>
              <a:spcBef>
                <a:spcPct val="0"/>
              </a:spcBef>
            </a:pPr>
            <a:r>
              <a:rPr lang="en-US" sz="2612">
                <a:solidFill>
                  <a:srgbClr val="000000"/>
                </a:solidFill>
                <a:latin typeface="Arial Bold"/>
                <a:ea typeface="Arial Bold"/>
                <a:cs typeface="Arial Bold"/>
                <a:sym typeface="Arial Bold"/>
              </a:rPr>
              <a:t>Takım Üyeleri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Freeform 3" id="3"/>
          <p:cNvSpPr/>
          <p:nvPr/>
        </p:nvSpPr>
        <p:spPr>
          <a:xfrm flipH="false" flipV="false" rot="0">
            <a:off x="292671" y="166670"/>
            <a:ext cx="2317013" cy="2314117"/>
          </a:xfrm>
          <a:custGeom>
            <a:avLst/>
            <a:gdLst/>
            <a:ahLst/>
            <a:cxnLst/>
            <a:rect r="r" b="b" t="t" l="l"/>
            <a:pathLst>
              <a:path h="2314117" w="2317013">
                <a:moveTo>
                  <a:pt x="0" y="0"/>
                </a:moveTo>
                <a:lnTo>
                  <a:pt x="2317013" y="0"/>
                </a:lnTo>
                <a:lnTo>
                  <a:pt x="2317013" y="2314117"/>
                </a:lnTo>
                <a:lnTo>
                  <a:pt x="0" y="2314117"/>
                </a:lnTo>
                <a:lnTo>
                  <a:pt x="0" y="0"/>
                </a:lnTo>
                <a:close/>
              </a:path>
            </a:pathLst>
          </a:custGeom>
          <a:blipFill>
            <a:blip r:embed="rId3"/>
            <a:stretch>
              <a:fillRect l="0" t="0" r="0" b="0"/>
            </a:stretch>
          </a:blipFill>
        </p:spPr>
      </p:sp>
      <p:sp>
        <p:nvSpPr>
          <p:cNvPr name="Freeform 4" id="4"/>
          <p:cNvSpPr/>
          <p:nvPr/>
        </p:nvSpPr>
        <p:spPr>
          <a:xfrm flipH="false" flipV="false" rot="0">
            <a:off x="607755" y="1013693"/>
            <a:ext cx="319458" cy="319458"/>
          </a:xfrm>
          <a:custGeom>
            <a:avLst/>
            <a:gdLst/>
            <a:ahLst/>
            <a:cxnLst/>
            <a:rect r="r" b="b" t="t" l="l"/>
            <a:pathLst>
              <a:path h="319458" w="319458">
                <a:moveTo>
                  <a:pt x="0" y="0"/>
                </a:moveTo>
                <a:lnTo>
                  <a:pt x="319458" y="0"/>
                </a:lnTo>
                <a:lnTo>
                  <a:pt x="319458" y="319457"/>
                </a:lnTo>
                <a:lnTo>
                  <a:pt x="0" y="319457"/>
                </a:lnTo>
                <a:lnTo>
                  <a:pt x="0" y="0"/>
                </a:lnTo>
                <a:close/>
              </a:path>
            </a:pathLst>
          </a:custGeom>
          <a:blipFill>
            <a:blip r:embed="rId4"/>
            <a:stretch>
              <a:fillRect l="0" t="0" r="0" b="0"/>
            </a:stretch>
          </a:blipFill>
        </p:spPr>
      </p:sp>
      <p:sp>
        <p:nvSpPr>
          <p:cNvPr name="Freeform 5" id="5"/>
          <p:cNvSpPr/>
          <p:nvPr/>
        </p:nvSpPr>
        <p:spPr>
          <a:xfrm flipH="false" flipV="false" rot="0">
            <a:off x="1012849" y="483778"/>
            <a:ext cx="336879" cy="336879"/>
          </a:xfrm>
          <a:custGeom>
            <a:avLst/>
            <a:gdLst/>
            <a:ahLst/>
            <a:cxnLst/>
            <a:rect r="r" b="b" t="t" l="l"/>
            <a:pathLst>
              <a:path h="336879" w="336879">
                <a:moveTo>
                  <a:pt x="0" y="0"/>
                </a:moveTo>
                <a:lnTo>
                  <a:pt x="336879" y="0"/>
                </a:lnTo>
                <a:lnTo>
                  <a:pt x="336879" y="336879"/>
                </a:lnTo>
                <a:lnTo>
                  <a:pt x="0" y="336879"/>
                </a:lnTo>
                <a:lnTo>
                  <a:pt x="0" y="0"/>
                </a:lnTo>
                <a:close/>
              </a:path>
            </a:pathLst>
          </a:custGeom>
          <a:blipFill>
            <a:blip r:embed="rId5"/>
            <a:stretch>
              <a:fillRect l="0" t="0" r="0" b="0"/>
            </a:stretch>
          </a:blipFill>
        </p:spPr>
      </p:sp>
      <p:sp>
        <p:nvSpPr>
          <p:cNvPr name="Freeform 6" id="6"/>
          <p:cNvSpPr/>
          <p:nvPr/>
        </p:nvSpPr>
        <p:spPr>
          <a:xfrm flipH="false" flipV="false" rot="0">
            <a:off x="1652111" y="487419"/>
            <a:ext cx="279783" cy="279783"/>
          </a:xfrm>
          <a:custGeom>
            <a:avLst/>
            <a:gdLst/>
            <a:ahLst/>
            <a:cxnLst/>
            <a:rect r="r" b="b" t="t" l="l"/>
            <a:pathLst>
              <a:path h="279783" w="279783">
                <a:moveTo>
                  <a:pt x="0" y="0"/>
                </a:moveTo>
                <a:lnTo>
                  <a:pt x="279783" y="0"/>
                </a:lnTo>
                <a:lnTo>
                  <a:pt x="279783" y="279782"/>
                </a:lnTo>
                <a:lnTo>
                  <a:pt x="0" y="279782"/>
                </a:lnTo>
                <a:lnTo>
                  <a:pt x="0" y="0"/>
                </a:lnTo>
                <a:close/>
              </a:path>
            </a:pathLst>
          </a:custGeom>
          <a:blipFill>
            <a:blip r:embed="rId6"/>
            <a:stretch>
              <a:fillRect l="0" t="0" r="0" b="0"/>
            </a:stretch>
          </a:blipFill>
        </p:spPr>
      </p:sp>
      <p:sp>
        <p:nvSpPr>
          <p:cNvPr name="Freeform 7" id="7"/>
          <p:cNvSpPr/>
          <p:nvPr/>
        </p:nvSpPr>
        <p:spPr>
          <a:xfrm flipH="false" flipV="false" rot="0">
            <a:off x="2056052" y="1013693"/>
            <a:ext cx="329903" cy="329903"/>
          </a:xfrm>
          <a:custGeom>
            <a:avLst/>
            <a:gdLst/>
            <a:ahLst/>
            <a:cxnLst/>
            <a:rect r="r" b="b" t="t" l="l"/>
            <a:pathLst>
              <a:path h="329903" w="329903">
                <a:moveTo>
                  <a:pt x="0" y="0"/>
                </a:moveTo>
                <a:lnTo>
                  <a:pt x="329904" y="0"/>
                </a:lnTo>
                <a:lnTo>
                  <a:pt x="329904" y="329903"/>
                </a:lnTo>
                <a:lnTo>
                  <a:pt x="0" y="329903"/>
                </a:lnTo>
                <a:lnTo>
                  <a:pt x="0" y="0"/>
                </a:lnTo>
                <a:close/>
              </a:path>
            </a:pathLst>
          </a:custGeom>
          <a:blipFill>
            <a:blip r:embed="rId7"/>
            <a:stretch>
              <a:fillRect l="0" t="0" r="0" b="0"/>
            </a:stretch>
          </a:blipFill>
        </p:spPr>
      </p:sp>
      <p:sp>
        <p:nvSpPr>
          <p:cNvPr name="Freeform 8" id="8"/>
          <p:cNvSpPr/>
          <p:nvPr/>
        </p:nvSpPr>
        <p:spPr>
          <a:xfrm flipH="false" flipV="false" rot="0">
            <a:off x="1887382" y="1608625"/>
            <a:ext cx="270201" cy="270201"/>
          </a:xfrm>
          <a:custGeom>
            <a:avLst/>
            <a:gdLst/>
            <a:ahLst/>
            <a:cxnLst/>
            <a:rect r="r" b="b" t="t" l="l"/>
            <a:pathLst>
              <a:path h="270201" w="270201">
                <a:moveTo>
                  <a:pt x="0" y="0"/>
                </a:moveTo>
                <a:lnTo>
                  <a:pt x="270201" y="0"/>
                </a:lnTo>
                <a:lnTo>
                  <a:pt x="270201" y="270201"/>
                </a:lnTo>
                <a:lnTo>
                  <a:pt x="0" y="270201"/>
                </a:lnTo>
                <a:lnTo>
                  <a:pt x="0" y="0"/>
                </a:lnTo>
                <a:close/>
              </a:path>
            </a:pathLst>
          </a:custGeom>
          <a:blipFill>
            <a:blip r:embed="rId8"/>
            <a:stretch>
              <a:fillRect l="0" t="0" r="0" b="0"/>
            </a:stretch>
          </a:blipFill>
        </p:spPr>
      </p:sp>
      <p:sp>
        <p:nvSpPr>
          <p:cNvPr name="Freeform 9" id="9"/>
          <p:cNvSpPr/>
          <p:nvPr/>
        </p:nvSpPr>
        <p:spPr>
          <a:xfrm flipH="false" flipV="false" rot="0">
            <a:off x="742648" y="1608625"/>
            <a:ext cx="270201" cy="270201"/>
          </a:xfrm>
          <a:custGeom>
            <a:avLst/>
            <a:gdLst/>
            <a:ahLst/>
            <a:cxnLst/>
            <a:rect r="r" b="b" t="t" l="l"/>
            <a:pathLst>
              <a:path h="270201" w="270201">
                <a:moveTo>
                  <a:pt x="0" y="0"/>
                </a:moveTo>
                <a:lnTo>
                  <a:pt x="270201" y="0"/>
                </a:lnTo>
                <a:lnTo>
                  <a:pt x="270201" y="270201"/>
                </a:lnTo>
                <a:lnTo>
                  <a:pt x="0" y="270201"/>
                </a:lnTo>
                <a:lnTo>
                  <a:pt x="0" y="0"/>
                </a:lnTo>
                <a:close/>
              </a:path>
            </a:pathLst>
          </a:custGeom>
          <a:blipFill>
            <a:blip r:embed="rId9"/>
            <a:stretch>
              <a:fillRect l="0" t="0" r="0" b="0"/>
            </a:stretch>
          </a:blipFill>
        </p:spPr>
      </p:sp>
      <p:sp>
        <p:nvSpPr>
          <p:cNvPr name="Freeform 10" id="10"/>
          <p:cNvSpPr/>
          <p:nvPr/>
        </p:nvSpPr>
        <p:spPr>
          <a:xfrm flipH="false" flipV="false" rot="0">
            <a:off x="1295908" y="1878826"/>
            <a:ext cx="313341" cy="313341"/>
          </a:xfrm>
          <a:custGeom>
            <a:avLst/>
            <a:gdLst/>
            <a:ahLst/>
            <a:cxnLst/>
            <a:rect r="r" b="b" t="t" l="l"/>
            <a:pathLst>
              <a:path h="313341" w="313341">
                <a:moveTo>
                  <a:pt x="0" y="0"/>
                </a:moveTo>
                <a:lnTo>
                  <a:pt x="313340" y="0"/>
                </a:lnTo>
                <a:lnTo>
                  <a:pt x="313340" y="313340"/>
                </a:lnTo>
                <a:lnTo>
                  <a:pt x="0" y="313340"/>
                </a:lnTo>
                <a:lnTo>
                  <a:pt x="0" y="0"/>
                </a:lnTo>
                <a:close/>
              </a:path>
            </a:pathLst>
          </a:custGeom>
          <a:blipFill>
            <a:blip r:embed="rId10"/>
            <a:stretch>
              <a:fillRect l="0" t="0" r="0" b="0"/>
            </a:stretch>
          </a:blipFill>
        </p:spPr>
      </p:sp>
      <p:sp>
        <p:nvSpPr>
          <p:cNvPr name="AutoShape 11" id="11"/>
          <p:cNvSpPr/>
          <p:nvPr/>
        </p:nvSpPr>
        <p:spPr>
          <a:xfrm>
            <a:off x="3802272" y="1485984"/>
            <a:ext cx="11369832" cy="0"/>
          </a:xfrm>
          <a:prstGeom prst="line">
            <a:avLst/>
          </a:prstGeom>
          <a:ln cap="flat" w="38100">
            <a:solidFill>
              <a:srgbClr val="B53788"/>
            </a:solidFill>
            <a:prstDash val="solid"/>
            <a:headEnd type="oval" len="lg" w="lg"/>
            <a:tailEnd type="oval" len="lg" w="lg"/>
          </a:ln>
        </p:spPr>
      </p:sp>
      <p:sp>
        <p:nvSpPr>
          <p:cNvPr name="TextBox 12" id="12"/>
          <p:cNvSpPr txBox="true"/>
          <p:nvPr/>
        </p:nvSpPr>
        <p:spPr>
          <a:xfrm rot="0">
            <a:off x="3977173" y="784395"/>
            <a:ext cx="5613648" cy="824230"/>
          </a:xfrm>
          <a:prstGeom prst="rect">
            <a:avLst/>
          </a:prstGeom>
        </p:spPr>
        <p:txBody>
          <a:bodyPr anchor="t" rtlCol="false" tIns="0" lIns="0" bIns="0" rIns="0">
            <a:spAutoFit/>
          </a:bodyPr>
          <a:lstStyle/>
          <a:p>
            <a:pPr algn="ctr">
              <a:lnSpc>
                <a:spcPts val="6020"/>
              </a:lnSpc>
              <a:spcBef>
                <a:spcPct val="0"/>
              </a:spcBef>
            </a:pPr>
            <a:r>
              <a:rPr lang="en-US" sz="4300">
                <a:solidFill>
                  <a:srgbClr val="000000"/>
                </a:solidFill>
                <a:latin typeface="Arial Bold"/>
                <a:ea typeface="Arial Bold"/>
                <a:cs typeface="Arial Bold"/>
                <a:sym typeface="Arial Bold"/>
              </a:rPr>
              <a:t>Modelin Uygulanması</a:t>
            </a:r>
          </a:p>
        </p:txBody>
      </p:sp>
      <p:sp>
        <p:nvSpPr>
          <p:cNvPr name="AutoShape 13" id="13"/>
          <p:cNvSpPr/>
          <p:nvPr/>
        </p:nvSpPr>
        <p:spPr>
          <a:xfrm flipV="true">
            <a:off x="1608383" y="1485984"/>
            <a:ext cx="2193888" cy="853021"/>
          </a:xfrm>
          <a:prstGeom prst="line">
            <a:avLst/>
          </a:prstGeom>
          <a:ln cap="flat" w="19050">
            <a:solidFill>
              <a:srgbClr val="B53788"/>
            </a:solidFill>
            <a:prstDash val="solid"/>
            <a:headEnd type="none" len="sm" w="sm"/>
            <a:tailEnd type="none" len="sm" w="sm"/>
          </a:ln>
        </p:spPr>
      </p:sp>
      <p:sp>
        <p:nvSpPr>
          <p:cNvPr name="Freeform 14" id="14"/>
          <p:cNvSpPr/>
          <p:nvPr/>
        </p:nvSpPr>
        <p:spPr>
          <a:xfrm flipH="false" flipV="false" rot="0">
            <a:off x="3158495" y="1878826"/>
            <a:ext cx="12864653" cy="5742201"/>
          </a:xfrm>
          <a:custGeom>
            <a:avLst/>
            <a:gdLst/>
            <a:ahLst/>
            <a:cxnLst/>
            <a:rect r="r" b="b" t="t" l="l"/>
            <a:pathLst>
              <a:path h="5742201" w="12864653">
                <a:moveTo>
                  <a:pt x="0" y="0"/>
                </a:moveTo>
                <a:lnTo>
                  <a:pt x="12864653" y="0"/>
                </a:lnTo>
                <a:lnTo>
                  <a:pt x="12864653" y="5742201"/>
                </a:lnTo>
                <a:lnTo>
                  <a:pt x="0" y="5742201"/>
                </a:lnTo>
                <a:lnTo>
                  <a:pt x="0" y="0"/>
                </a:lnTo>
                <a:close/>
              </a:path>
            </a:pathLst>
          </a:custGeom>
          <a:blipFill>
            <a:blip r:embed="rId11"/>
            <a:stretch>
              <a:fillRect l="0" t="0" r="-2571" b="0"/>
            </a:stretch>
          </a:blipFill>
        </p:spPr>
      </p:sp>
      <p:sp>
        <p:nvSpPr>
          <p:cNvPr name="TextBox 15" id="15"/>
          <p:cNvSpPr txBox="true"/>
          <p:nvPr/>
        </p:nvSpPr>
        <p:spPr>
          <a:xfrm rot="0">
            <a:off x="1185647" y="1226058"/>
            <a:ext cx="533862" cy="176084"/>
          </a:xfrm>
          <a:prstGeom prst="rect">
            <a:avLst/>
          </a:prstGeom>
        </p:spPr>
        <p:txBody>
          <a:bodyPr anchor="t" rtlCol="false" tIns="0" lIns="0" bIns="0" rIns="0">
            <a:spAutoFit/>
          </a:bodyPr>
          <a:lstStyle/>
          <a:p>
            <a:pPr algn="ctr">
              <a:lnSpc>
                <a:spcPts val="1284"/>
              </a:lnSpc>
              <a:spcBef>
                <a:spcPct val="0"/>
              </a:spcBef>
            </a:pPr>
            <a:r>
              <a:rPr lang="en-US" sz="917">
                <a:solidFill>
                  <a:srgbClr val="000000"/>
                </a:solidFill>
                <a:latin typeface="Arial"/>
                <a:ea typeface="Arial"/>
                <a:cs typeface="Arial"/>
                <a:sym typeface="Arial"/>
              </a:rPr>
              <a:t>PIPELINE</a:t>
            </a:r>
          </a:p>
        </p:txBody>
      </p:sp>
      <p:sp>
        <p:nvSpPr>
          <p:cNvPr name="TextBox 16" id="16"/>
          <p:cNvSpPr txBox="true"/>
          <p:nvPr/>
        </p:nvSpPr>
        <p:spPr>
          <a:xfrm rot="0">
            <a:off x="1424338" y="7744852"/>
            <a:ext cx="16332967" cy="1200940"/>
          </a:xfrm>
          <a:prstGeom prst="rect">
            <a:avLst/>
          </a:prstGeom>
        </p:spPr>
        <p:txBody>
          <a:bodyPr anchor="t" rtlCol="false" tIns="0" lIns="0" bIns="0" rIns="0">
            <a:spAutoFit/>
          </a:bodyPr>
          <a:lstStyle/>
          <a:p>
            <a:pPr algn="l">
              <a:lnSpc>
                <a:spcPts val="3106"/>
              </a:lnSpc>
              <a:spcBef>
                <a:spcPct val="0"/>
              </a:spcBef>
            </a:pPr>
            <a:r>
              <a:rPr lang="en-US" sz="2218">
                <a:solidFill>
                  <a:srgbClr val="000000"/>
                </a:solidFill>
                <a:latin typeface="Arial"/>
                <a:ea typeface="Arial"/>
                <a:cs typeface="Arial"/>
                <a:sym typeface="Arial"/>
              </a:rPr>
              <a:t>Belirlediğimiz kulaklık kategorisinden 2 marka ve toplam 5 model  için veri kazıma işlemi yapılmıştır.  Her bir modelin özellikleri excel’de depolanmakta olup bu verilerdeki kullanıcı yorumları oluşturduğumuz algoritma ve eğittiğimiz modeller sorucunda entity kategorilerini tespit ederek cümledeki duygularını belirtmektedir.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8187" y="209560"/>
            <a:ext cx="1602226" cy="1306163"/>
          </a:xfrm>
          <a:custGeom>
            <a:avLst/>
            <a:gdLst/>
            <a:ahLst/>
            <a:cxnLst/>
            <a:rect r="r" b="b" t="t" l="l"/>
            <a:pathLst>
              <a:path h="1306163" w="1602226">
                <a:moveTo>
                  <a:pt x="0" y="0"/>
                </a:moveTo>
                <a:lnTo>
                  <a:pt x="1602226" y="0"/>
                </a:lnTo>
                <a:lnTo>
                  <a:pt x="1602226" y="1306163"/>
                </a:lnTo>
                <a:lnTo>
                  <a:pt x="0" y="1306163"/>
                </a:lnTo>
                <a:lnTo>
                  <a:pt x="0" y="0"/>
                </a:lnTo>
                <a:close/>
              </a:path>
            </a:pathLst>
          </a:custGeom>
          <a:blipFill>
            <a:blip r:embed="rId2"/>
            <a:stretch>
              <a:fillRect l="0" t="0" r="0" b="0"/>
            </a:stretch>
          </a:blipFill>
        </p:spPr>
      </p:sp>
      <p:sp>
        <p:nvSpPr>
          <p:cNvPr name="Freeform 3" id="3"/>
          <p:cNvSpPr/>
          <p:nvPr/>
        </p:nvSpPr>
        <p:spPr>
          <a:xfrm flipH="false" flipV="false" rot="0">
            <a:off x="0" y="8993370"/>
            <a:ext cx="18288000" cy="1496830"/>
          </a:xfrm>
          <a:custGeom>
            <a:avLst/>
            <a:gdLst/>
            <a:ahLst/>
            <a:cxnLst/>
            <a:rect r="r" b="b" t="t" l="l"/>
            <a:pathLst>
              <a:path h="1496830" w="18288000">
                <a:moveTo>
                  <a:pt x="0" y="0"/>
                </a:moveTo>
                <a:lnTo>
                  <a:pt x="18288000" y="0"/>
                </a:lnTo>
                <a:lnTo>
                  <a:pt x="18288000" y="1496830"/>
                </a:lnTo>
                <a:lnTo>
                  <a:pt x="0" y="1496830"/>
                </a:lnTo>
                <a:lnTo>
                  <a:pt x="0" y="0"/>
                </a:lnTo>
                <a:close/>
              </a:path>
            </a:pathLst>
          </a:custGeom>
          <a:blipFill>
            <a:blip r:embed="rId3"/>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657" t="0" r="657" b="0"/>
          <a:stretch>
            <a:fillRect/>
          </a:stretch>
        </p:blipFill>
        <p:spPr>
          <a:xfrm flipH="false" flipV="false" rot="0">
            <a:off x="1740561" y="773741"/>
            <a:ext cx="14437895" cy="8229600"/>
          </a:xfrm>
          <a:prstGeom prst="rect">
            <a:avLst/>
          </a:prstGeom>
        </p:spPr>
      </p:pic>
      <p:sp>
        <p:nvSpPr>
          <p:cNvPr name="TextBox 5" id="5"/>
          <p:cNvSpPr txBox="true"/>
          <p:nvPr/>
        </p:nvSpPr>
        <p:spPr>
          <a:xfrm rot="0">
            <a:off x="1071951" y="16261"/>
            <a:ext cx="8072049" cy="757481"/>
          </a:xfrm>
          <a:prstGeom prst="rect">
            <a:avLst/>
          </a:prstGeom>
        </p:spPr>
        <p:txBody>
          <a:bodyPr anchor="t" rtlCol="false" tIns="0" lIns="0" bIns="0" rIns="0">
            <a:spAutoFit/>
          </a:bodyPr>
          <a:lstStyle/>
          <a:p>
            <a:pPr algn="l">
              <a:lnSpc>
                <a:spcPts val="6019"/>
              </a:lnSpc>
            </a:pPr>
            <a:r>
              <a:rPr lang="en-US" sz="4299">
                <a:solidFill>
                  <a:srgbClr val="000000"/>
                </a:solidFill>
                <a:latin typeface="Arimo Bold"/>
                <a:ea typeface="Arimo Bold"/>
                <a:cs typeface="Arimo Bold"/>
                <a:sym typeface="Arimo Bold"/>
              </a:rPr>
              <a:t>Ürün Ortaya Çıkarma</a:t>
            </a:r>
          </a:p>
        </p:txBody>
      </p:sp>
      <p:sp>
        <p:nvSpPr>
          <p:cNvPr name="TextBox 6" id="6"/>
          <p:cNvSpPr txBox="true"/>
          <p:nvPr/>
        </p:nvSpPr>
        <p:spPr>
          <a:xfrm rot="0">
            <a:off x="12084675" y="9033996"/>
            <a:ext cx="5671591" cy="707789"/>
          </a:xfrm>
          <a:prstGeom prst="rect">
            <a:avLst/>
          </a:prstGeom>
        </p:spPr>
        <p:txBody>
          <a:bodyPr anchor="t" rtlCol="false" tIns="0" lIns="0" bIns="0" rIns="0">
            <a:spAutoFit/>
          </a:bodyPr>
          <a:lstStyle/>
          <a:p>
            <a:pPr algn="r" marL="0" indent="0" lvl="0">
              <a:lnSpc>
                <a:spcPts val="2664"/>
              </a:lnSpc>
            </a:pPr>
            <a:r>
              <a:rPr lang="en-US" sz="2114">
                <a:solidFill>
                  <a:srgbClr val="000000"/>
                </a:solidFill>
                <a:latin typeface="Arial"/>
                <a:ea typeface="Arial"/>
                <a:cs typeface="Arial"/>
                <a:sym typeface="Arial"/>
              </a:rPr>
              <a:t>https://drive.google.com/drive/u/4/folders/13ARuzf8vbma0okukHa5Ro6bLD4EfCJJ9?hl=tr</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8187" y="209560"/>
            <a:ext cx="1602226" cy="1306163"/>
          </a:xfrm>
          <a:custGeom>
            <a:avLst/>
            <a:gdLst/>
            <a:ahLst/>
            <a:cxnLst/>
            <a:rect r="r" b="b" t="t" l="l"/>
            <a:pathLst>
              <a:path h="1306163" w="1602226">
                <a:moveTo>
                  <a:pt x="0" y="0"/>
                </a:moveTo>
                <a:lnTo>
                  <a:pt x="1602226" y="0"/>
                </a:lnTo>
                <a:lnTo>
                  <a:pt x="1602226" y="1306163"/>
                </a:lnTo>
                <a:lnTo>
                  <a:pt x="0" y="1306163"/>
                </a:lnTo>
                <a:lnTo>
                  <a:pt x="0" y="0"/>
                </a:lnTo>
                <a:close/>
              </a:path>
            </a:pathLst>
          </a:custGeom>
          <a:blipFill>
            <a:blip r:embed="rId2"/>
            <a:stretch>
              <a:fillRect l="0" t="0" r="0" b="0"/>
            </a:stretch>
          </a:blipFill>
        </p:spPr>
      </p:sp>
      <p:sp>
        <p:nvSpPr>
          <p:cNvPr name="Freeform 3" id="3"/>
          <p:cNvSpPr/>
          <p:nvPr/>
        </p:nvSpPr>
        <p:spPr>
          <a:xfrm flipH="false" flipV="false" rot="0">
            <a:off x="0" y="8790170"/>
            <a:ext cx="18288000" cy="1496830"/>
          </a:xfrm>
          <a:custGeom>
            <a:avLst/>
            <a:gdLst/>
            <a:ahLst/>
            <a:cxnLst/>
            <a:rect r="r" b="b" t="t" l="l"/>
            <a:pathLst>
              <a:path h="1496830" w="18288000">
                <a:moveTo>
                  <a:pt x="0" y="0"/>
                </a:moveTo>
                <a:lnTo>
                  <a:pt x="18288000" y="0"/>
                </a:lnTo>
                <a:lnTo>
                  <a:pt x="18288000" y="1496830"/>
                </a:lnTo>
                <a:lnTo>
                  <a:pt x="0" y="1496830"/>
                </a:lnTo>
                <a:lnTo>
                  <a:pt x="0" y="0"/>
                </a:lnTo>
                <a:close/>
              </a:path>
            </a:pathLst>
          </a:custGeom>
          <a:blipFill>
            <a:blip r:embed="rId3"/>
            <a:stretch>
              <a:fillRect l="0" t="0" r="0" b="0"/>
            </a:stretch>
          </a:blipFill>
        </p:spPr>
      </p:sp>
      <p:sp>
        <p:nvSpPr>
          <p:cNvPr name="Freeform 4" id="4"/>
          <p:cNvSpPr/>
          <p:nvPr/>
        </p:nvSpPr>
        <p:spPr>
          <a:xfrm flipH="false" flipV="true" rot="-7500130">
            <a:off x="6060016" y="3868111"/>
            <a:ext cx="6268094" cy="2781467"/>
          </a:xfrm>
          <a:custGeom>
            <a:avLst/>
            <a:gdLst/>
            <a:ahLst/>
            <a:cxnLst/>
            <a:rect r="r" b="b" t="t" l="l"/>
            <a:pathLst>
              <a:path h="2781467" w="6268094">
                <a:moveTo>
                  <a:pt x="0" y="2781467"/>
                </a:moveTo>
                <a:lnTo>
                  <a:pt x="6268095" y="2781467"/>
                </a:lnTo>
                <a:lnTo>
                  <a:pt x="6268095" y="0"/>
                </a:lnTo>
                <a:lnTo>
                  <a:pt x="0" y="0"/>
                </a:lnTo>
                <a:lnTo>
                  <a:pt x="0" y="278146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167822" y="2258980"/>
            <a:ext cx="812413" cy="812413"/>
          </a:xfrm>
          <a:custGeom>
            <a:avLst/>
            <a:gdLst/>
            <a:ahLst/>
            <a:cxnLst/>
            <a:rect r="r" b="b" t="t" l="l"/>
            <a:pathLst>
              <a:path h="812413" w="812413">
                <a:moveTo>
                  <a:pt x="0" y="0"/>
                </a:moveTo>
                <a:lnTo>
                  <a:pt x="812414" y="0"/>
                </a:lnTo>
                <a:lnTo>
                  <a:pt x="812414" y="812413"/>
                </a:lnTo>
                <a:lnTo>
                  <a:pt x="0" y="8124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978460" y="3172837"/>
            <a:ext cx="812413" cy="812413"/>
          </a:xfrm>
          <a:custGeom>
            <a:avLst/>
            <a:gdLst/>
            <a:ahLst/>
            <a:cxnLst/>
            <a:rect r="r" b="b" t="t" l="l"/>
            <a:pathLst>
              <a:path h="812413" w="812413">
                <a:moveTo>
                  <a:pt x="0" y="0"/>
                </a:moveTo>
                <a:lnTo>
                  <a:pt x="812414" y="0"/>
                </a:lnTo>
                <a:lnTo>
                  <a:pt x="812414" y="812414"/>
                </a:lnTo>
                <a:lnTo>
                  <a:pt x="0" y="8124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980236" y="5534853"/>
            <a:ext cx="821250" cy="821250"/>
          </a:xfrm>
          <a:custGeom>
            <a:avLst/>
            <a:gdLst/>
            <a:ahLst/>
            <a:cxnLst/>
            <a:rect r="r" b="b" t="t" l="l"/>
            <a:pathLst>
              <a:path h="821250" w="821250">
                <a:moveTo>
                  <a:pt x="0" y="0"/>
                </a:moveTo>
                <a:lnTo>
                  <a:pt x="821250" y="0"/>
                </a:lnTo>
                <a:lnTo>
                  <a:pt x="821250" y="821250"/>
                </a:lnTo>
                <a:lnTo>
                  <a:pt x="0" y="8212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9670102" y="7708960"/>
            <a:ext cx="821250" cy="821250"/>
          </a:xfrm>
          <a:custGeom>
            <a:avLst/>
            <a:gdLst/>
            <a:ahLst/>
            <a:cxnLst/>
            <a:rect r="r" b="b" t="t" l="l"/>
            <a:pathLst>
              <a:path h="821250" w="821250">
                <a:moveTo>
                  <a:pt x="0" y="0"/>
                </a:moveTo>
                <a:lnTo>
                  <a:pt x="821250" y="0"/>
                </a:lnTo>
                <a:lnTo>
                  <a:pt x="821250" y="821250"/>
                </a:lnTo>
                <a:lnTo>
                  <a:pt x="0" y="8212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pic>
        <p:nvPicPr>
          <p:cNvPr name="Picture 9" id="9"/>
          <p:cNvPicPr>
            <a:picLocks noChangeAspect="true"/>
          </p:cNvPicPr>
          <p:nvPr/>
        </p:nvPicPr>
        <p:blipFill>
          <a:blip r:embed="rId14"/>
          <a:srcRect l="0" t="0" r="0" b="0"/>
          <a:stretch>
            <a:fillRect/>
          </a:stretch>
        </p:blipFill>
        <p:spPr>
          <a:xfrm flipH="false" flipV="false" rot="0">
            <a:off x="105051" y="8209928"/>
            <a:ext cx="1333356" cy="1346824"/>
          </a:xfrm>
          <a:prstGeom prst="rect">
            <a:avLst/>
          </a:prstGeom>
        </p:spPr>
      </p:pic>
      <p:sp>
        <p:nvSpPr>
          <p:cNvPr name="TextBox 10" id="10"/>
          <p:cNvSpPr txBox="true"/>
          <p:nvPr/>
        </p:nvSpPr>
        <p:spPr>
          <a:xfrm rot="0">
            <a:off x="1180658" y="2123105"/>
            <a:ext cx="5671591" cy="950105"/>
          </a:xfrm>
          <a:prstGeom prst="rect">
            <a:avLst/>
          </a:prstGeom>
        </p:spPr>
        <p:txBody>
          <a:bodyPr anchor="t" rtlCol="false" tIns="0" lIns="0" bIns="0" rIns="0">
            <a:spAutoFit/>
          </a:bodyPr>
          <a:lstStyle/>
          <a:p>
            <a:pPr algn="r" marL="0" indent="0" lvl="0">
              <a:lnSpc>
                <a:spcPts val="3545"/>
              </a:lnSpc>
            </a:pPr>
            <a:r>
              <a:rPr lang="en-US" sz="2814">
                <a:solidFill>
                  <a:srgbClr val="000000"/>
                </a:solidFill>
                <a:latin typeface="Arial"/>
                <a:ea typeface="Arial"/>
                <a:cs typeface="Arial"/>
                <a:sym typeface="Arial"/>
              </a:rPr>
              <a:t>Daha fazla</a:t>
            </a:r>
            <a:r>
              <a:rPr lang="en-US" sz="2814">
                <a:solidFill>
                  <a:srgbClr val="000000"/>
                </a:solidFill>
                <a:latin typeface="Arial"/>
                <a:ea typeface="Arial"/>
                <a:cs typeface="Arial"/>
                <a:sym typeface="Arial"/>
              </a:rPr>
              <a:t> ürün kategorisinde müşteriye öneride bulunmak.</a:t>
            </a:r>
          </a:p>
        </p:txBody>
      </p:sp>
      <p:sp>
        <p:nvSpPr>
          <p:cNvPr name="TextBox 11" id="11"/>
          <p:cNvSpPr txBox="true"/>
          <p:nvPr/>
        </p:nvSpPr>
        <p:spPr>
          <a:xfrm rot="0">
            <a:off x="10080727" y="3146827"/>
            <a:ext cx="7240614" cy="950138"/>
          </a:xfrm>
          <a:prstGeom prst="rect">
            <a:avLst/>
          </a:prstGeom>
        </p:spPr>
        <p:txBody>
          <a:bodyPr anchor="t" rtlCol="false" tIns="0" lIns="0" bIns="0" rIns="0">
            <a:spAutoFit/>
          </a:bodyPr>
          <a:lstStyle/>
          <a:p>
            <a:pPr algn="l" marL="0" indent="0" lvl="0">
              <a:lnSpc>
                <a:spcPts val="3540"/>
              </a:lnSpc>
            </a:pPr>
            <a:r>
              <a:rPr lang="en-US" sz="2810">
                <a:solidFill>
                  <a:srgbClr val="000000"/>
                </a:solidFill>
                <a:latin typeface="Arial"/>
                <a:ea typeface="Arial"/>
                <a:cs typeface="Arial"/>
                <a:sym typeface="Arial"/>
              </a:rPr>
              <a:t>Her bir kategori için daha çeşitli etiketleme yapmak.</a:t>
            </a:r>
          </a:p>
        </p:txBody>
      </p:sp>
      <p:sp>
        <p:nvSpPr>
          <p:cNvPr name="TextBox 12" id="12"/>
          <p:cNvSpPr txBox="true"/>
          <p:nvPr/>
        </p:nvSpPr>
        <p:spPr>
          <a:xfrm rot="0">
            <a:off x="575058" y="5458653"/>
            <a:ext cx="7188160" cy="950138"/>
          </a:xfrm>
          <a:prstGeom prst="rect">
            <a:avLst/>
          </a:prstGeom>
        </p:spPr>
        <p:txBody>
          <a:bodyPr anchor="t" rtlCol="false" tIns="0" lIns="0" bIns="0" rIns="0">
            <a:spAutoFit/>
          </a:bodyPr>
          <a:lstStyle/>
          <a:p>
            <a:pPr algn="r" marL="0" indent="0" lvl="0">
              <a:lnSpc>
                <a:spcPts val="3540"/>
              </a:lnSpc>
            </a:pPr>
            <a:r>
              <a:rPr lang="en-US" sz="2810">
                <a:solidFill>
                  <a:srgbClr val="000000"/>
                </a:solidFill>
                <a:latin typeface="Arial"/>
                <a:ea typeface="Arial"/>
                <a:cs typeface="Arial"/>
                <a:sym typeface="Arial"/>
              </a:rPr>
              <a:t>Müşteri arayüzünü ve backend algoritmasını kapsamlaştırmak.</a:t>
            </a:r>
          </a:p>
        </p:txBody>
      </p:sp>
      <p:sp>
        <p:nvSpPr>
          <p:cNvPr name="TextBox 13" id="13"/>
          <p:cNvSpPr txBox="true"/>
          <p:nvPr/>
        </p:nvSpPr>
        <p:spPr>
          <a:xfrm rot="0">
            <a:off x="10978248" y="7696759"/>
            <a:ext cx="7082165" cy="950138"/>
          </a:xfrm>
          <a:prstGeom prst="rect">
            <a:avLst/>
          </a:prstGeom>
        </p:spPr>
        <p:txBody>
          <a:bodyPr anchor="t" rtlCol="false" tIns="0" lIns="0" bIns="0" rIns="0">
            <a:spAutoFit/>
          </a:bodyPr>
          <a:lstStyle/>
          <a:p>
            <a:pPr algn="l" marL="0" indent="0" lvl="0">
              <a:lnSpc>
                <a:spcPts val="3540"/>
              </a:lnSpc>
            </a:pPr>
            <a:r>
              <a:rPr lang="en-US" sz="2810">
                <a:solidFill>
                  <a:srgbClr val="000000"/>
                </a:solidFill>
                <a:latin typeface="Arial"/>
                <a:ea typeface="Arial"/>
                <a:cs typeface="Arial"/>
                <a:sym typeface="Arial"/>
              </a:rPr>
              <a:t>Birden fazla e-ticaret sitesi için ürünlerin yorum bazında karşılaştırmasını sağlamak.</a:t>
            </a:r>
            <a:r>
              <a:rPr lang="en-US" sz="2810">
                <a:solidFill>
                  <a:srgbClr val="000000"/>
                </a:solidFill>
                <a:latin typeface="Arial"/>
                <a:ea typeface="Arial"/>
                <a:cs typeface="Arial"/>
                <a:sym typeface="Arial"/>
              </a:rPr>
              <a:t> </a:t>
            </a:r>
          </a:p>
        </p:txBody>
      </p:sp>
      <p:sp>
        <p:nvSpPr>
          <p:cNvPr name="TextBox 14" id="14"/>
          <p:cNvSpPr txBox="true"/>
          <p:nvPr/>
        </p:nvSpPr>
        <p:spPr>
          <a:xfrm rot="0">
            <a:off x="4016453" y="219085"/>
            <a:ext cx="9924014" cy="755814"/>
          </a:xfrm>
          <a:prstGeom prst="rect">
            <a:avLst/>
          </a:prstGeom>
        </p:spPr>
        <p:txBody>
          <a:bodyPr anchor="t" rtlCol="false" tIns="0" lIns="0" bIns="0" rIns="0">
            <a:spAutoFit/>
          </a:bodyPr>
          <a:lstStyle/>
          <a:p>
            <a:pPr algn="ctr">
              <a:lnSpc>
                <a:spcPts val="5976"/>
              </a:lnSpc>
            </a:pPr>
            <a:r>
              <a:rPr lang="en-US" sz="5064">
                <a:solidFill>
                  <a:srgbClr val="000000"/>
                </a:solidFill>
                <a:latin typeface="RoxboroughCF Bold"/>
                <a:ea typeface="RoxboroughCF Bold"/>
                <a:cs typeface="RoxboroughCF Bold"/>
                <a:sym typeface="RoxboroughCF Bold"/>
              </a:rPr>
              <a:t>PROJE YOL HARİTAMIZ</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grpSp>
        <p:nvGrpSpPr>
          <p:cNvPr name="Group 3" id="3"/>
          <p:cNvGrpSpPr/>
          <p:nvPr/>
        </p:nvGrpSpPr>
        <p:grpSpPr>
          <a:xfrm rot="0">
            <a:off x="9483170" y="6275235"/>
            <a:ext cx="6799034" cy="2264281"/>
            <a:chOff x="0" y="0"/>
            <a:chExt cx="2003377" cy="667184"/>
          </a:xfrm>
        </p:grpSpPr>
        <p:sp>
          <p:nvSpPr>
            <p:cNvPr name="Freeform 4" id="4"/>
            <p:cNvSpPr/>
            <p:nvPr/>
          </p:nvSpPr>
          <p:spPr>
            <a:xfrm flipH="false" flipV="false" rot="0">
              <a:off x="0" y="0"/>
              <a:ext cx="2003377" cy="667184"/>
            </a:xfrm>
            <a:custGeom>
              <a:avLst/>
              <a:gdLst/>
              <a:ahLst/>
              <a:cxnLst/>
              <a:rect r="r" b="b" t="t" l="l"/>
              <a:pathLst>
                <a:path h="667184" w="2003377">
                  <a:moveTo>
                    <a:pt x="58073" y="0"/>
                  </a:moveTo>
                  <a:lnTo>
                    <a:pt x="1945305" y="0"/>
                  </a:lnTo>
                  <a:cubicBezTo>
                    <a:pt x="1977377" y="0"/>
                    <a:pt x="2003377" y="26000"/>
                    <a:pt x="2003377" y="58073"/>
                  </a:cubicBezTo>
                  <a:lnTo>
                    <a:pt x="2003377" y="609112"/>
                  </a:lnTo>
                  <a:cubicBezTo>
                    <a:pt x="2003377" y="641184"/>
                    <a:pt x="1977377" y="667184"/>
                    <a:pt x="1945305" y="667184"/>
                  </a:cubicBezTo>
                  <a:lnTo>
                    <a:pt x="58073" y="667184"/>
                  </a:lnTo>
                  <a:cubicBezTo>
                    <a:pt x="26000" y="667184"/>
                    <a:pt x="0" y="641184"/>
                    <a:pt x="0" y="609112"/>
                  </a:cubicBezTo>
                  <a:lnTo>
                    <a:pt x="0" y="58073"/>
                  </a:lnTo>
                  <a:cubicBezTo>
                    <a:pt x="0" y="26000"/>
                    <a:pt x="26000" y="0"/>
                    <a:pt x="58073" y="0"/>
                  </a:cubicBezTo>
                  <a:close/>
                </a:path>
              </a:pathLst>
            </a:custGeom>
            <a:gradFill rotWithShape="true">
              <a:gsLst>
                <a:gs pos="0">
                  <a:srgbClr val="CDFFD8">
                    <a:alpha val="100000"/>
                  </a:srgbClr>
                </a:gs>
                <a:gs pos="100000">
                  <a:srgbClr val="94B9FF">
                    <a:alpha val="100000"/>
                  </a:srgbClr>
                </a:gs>
              </a:gsLst>
              <a:lin ang="0"/>
            </a:gradFill>
          </p:spPr>
        </p:sp>
        <p:sp>
          <p:nvSpPr>
            <p:cNvPr name="TextBox 5" id="5"/>
            <p:cNvSpPr txBox="true"/>
            <p:nvPr/>
          </p:nvSpPr>
          <p:spPr>
            <a:xfrm>
              <a:off x="0" y="-57150"/>
              <a:ext cx="2003377" cy="724334"/>
            </a:xfrm>
            <a:prstGeom prst="rect">
              <a:avLst/>
            </a:prstGeom>
          </p:spPr>
          <p:txBody>
            <a:bodyPr anchor="ctr" rtlCol="false" tIns="50800" lIns="50800" bIns="50800" rIns="50800"/>
            <a:lstStyle/>
            <a:p>
              <a:pPr algn="ctr">
                <a:lnSpc>
                  <a:spcPts val="2161"/>
                </a:lnSpc>
              </a:pPr>
            </a:p>
          </p:txBody>
        </p:sp>
      </p:grpSp>
      <p:grpSp>
        <p:nvGrpSpPr>
          <p:cNvPr name="Group 6" id="6"/>
          <p:cNvGrpSpPr/>
          <p:nvPr/>
        </p:nvGrpSpPr>
        <p:grpSpPr>
          <a:xfrm rot="0">
            <a:off x="1719793" y="6275235"/>
            <a:ext cx="6799034" cy="2264281"/>
            <a:chOff x="0" y="0"/>
            <a:chExt cx="2003377" cy="667184"/>
          </a:xfrm>
        </p:grpSpPr>
        <p:sp>
          <p:nvSpPr>
            <p:cNvPr name="Freeform 7" id="7"/>
            <p:cNvSpPr/>
            <p:nvPr/>
          </p:nvSpPr>
          <p:spPr>
            <a:xfrm flipH="false" flipV="false" rot="0">
              <a:off x="0" y="0"/>
              <a:ext cx="2003377" cy="667184"/>
            </a:xfrm>
            <a:custGeom>
              <a:avLst/>
              <a:gdLst/>
              <a:ahLst/>
              <a:cxnLst/>
              <a:rect r="r" b="b" t="t" l="l"/>
              <a:pathLst>
                <a:path h="667184" w="2003377">
                  <a:moveTo>
                    <a:pt x="58073" y="0"/>
                  </a:moveTo>
                  <a:lnTo>
                    <a:pt x="1945305" y="0"/>
                  </a:lnTo>
                  <a:cubicBezTo>
                    <a:pt x="1977377" y="0"/>
                    <a:pt x="2003377" y="26000"/>
                    <a:pt x="2003377" y="58073"/>
                  </a:cubicBezTo>
                  <a:lnTo>
                    <a:pt x="2003377" y="609112"/>
                  </a:lnTo>
                  <a:cubicBezTo>
                    <a:pt x="2003377" y="641184"/>
                    <a:pt x="1977377" y="667184"/>
                    <a:pt x="1945305" y="667184"/>
                  </a:cubicBezTo>
                  <a:lnTo>
                    <a:pt x="58073" y="667184"/>
                  </a:lnTo>
                  <a:cubicBezTo>
                    <a:pt x="26000" y="667184"/>
                    <a:pt x="0" y="641184"/>
                    <a:pt x="0" y="609112"/>
                  </a:cubicBezTo>
                  <a:lnTo>
                    <a:pt x="0" y="58073"/>
                  </a:lnTo>
                  <a:cubicBezTo>
                    <a:pt x="0" y="26000"/>
                    <a:pt x="26000" y="0"/>
                    <a:pt x="58073" y="0"/>
                  </a:cubicBezTo>
                  <a:close/>
                </a:path>
              </a:pathLst>
            </a:custGeom>
            <a:gradFill rotWithShape="true">
              <a:gsLst>
                <a:gs pos="0">
                  <a:srgbClr val="CDFFD8">
                    <a:alpha val="100000"/>
                  </a:srgbClr>
                </a:gs>
                <a:gs pos="100000">
                  <a:srgbClr val="94B9FF">
                    <a:alpha val="100000"/>
                  </a:srgbClr>
                </a:gs>
              </a:gsLst>
              <a:lin ang="0"/>
            </a:gradFill>
          </p:spPr>
        </p:sp>
        <p:sp>
          <p:nvSpPr>
            <p:cNvPr name="TextBox 8" id="8"/>
            <p:cNvSpPr txBox="true"/>
            <p:nvPr/>
          </p:nvSpPr>
          <p:spPr>
            <a:xfrm>
              <a:off x="0" y="-57150"/>
              <a:ext cx="2003377" cy="724334"/>
            </a:xfrm>
            <a:prstGeom prst="rect">
              <a:avLst/>
            </a:prstGeom>
          </p:spPr>
          <p:txBody>
            <a:bodyPr anchor="ctr" rtlCol="false" tIns="50800" lIns="50800" bIns="50800" rIns="50800"/>
            <a:lstStyle/>
            <a:p>
              <a:pPr algn="ctr">
                <a:lnSpc>
                  <a:spcPts val="2161"/>
                </a:lnSpc>
              </a:pPr>
            </a:p>
          </p:txBody>
        </p:sp>
      </p:grpSp>
      <p:sp>
        <p:nvSpPr>
          <p:cNvPr name="Freeform 9" id="9"/>
          <p:cNvSpPr/>
          <p:nvPr/>
        </p:nvSpPr>
        <p:spPr>
          <a:xfrm flipH="false" flipV="false" rot="0">
            <a:off x="3443301" y="291223"/>
            <a:ext cx="3333763" cy="4451296"/>
          </a:xfrm>
          <a:custGeom>
            <a:avLst/>
            <a:gdLst/>
            <a:ahLst/>
            <a:cxnLst/>
            <a:rect r="r" b="b" t="t" l="l"/>
            <a:pathLst>
              <a:path h="4451296" w="3333763">
                <a:moveTo>
                  <a:pt x="0" y="0"/>
                </a:moveTo>
                <a:lnTo>
                  <a:pt x="3333763" y="0"/>
                </a:lnTo>
                <a:lnTo>
                  <a:pt x="3333763" y="4451296"/>
                </a:lnTo>
                <a:lnTo>
                  <a:pt x="0" y="4451296"/>
                </a:lnTo>
                <a:lnTo>
                  <a:pt x="0" y="0"/>
                </a:lnTo>
                <a:close/>
              </a:path>
            </a:pathLst>
          </a:custGeom>
          <a:blipFill>
            <a:blip r:embed="rId3"/>
            <a:stretch>
              <a:fillRect l="0" t="0" r="0" b="0"/>
            </a:stretch>
          </a:blipFill>
        </p:spPr>
      </p:sp>
      <p:sp>
        <p:nvSpPr>
          <p:cNvPr name="Freeform 10" id="10"/>
          <p:cNvSpPr/>
          <p:nvPr/>
        </p:nvSpPr>
        <p:spPr>
          <a:xfrm flipH="false" flipV="false" rot="0">
            <a:off x="11441637" y="410416"/>
            <a:ext cx="2493688" cy="4212560"/>
          </a:xfrm>
          <a:custGeom>
            <a:avLst/>
            <a:gdLst/>
            <a:ahLst/>
            <a:cxnLst/>
            <a:rect r="r" b="b" t="t" l="l"/>
            <a:pathLst>
              <a:path h="4212560" w="2493688">
                <a:moveTo>
                  <a:pt x="0" y="0"/>
                </a:moveTo>
                <a:lnTo>
                  <a:pt x="2493689" y="0"/>
                </a:lnTo>
                <a:lnTo>
                  <a:pt x="2493689" y="4212560"/>
                </a:lnTo>
                <a:lnTo>
                  <a:pt x="0" y="4212560"/>
                </a:lnTo>
                <a:lnTo>
                  <a:pt x="0" y="0"/>
                </a:lnTo>
                <a:close/>
              </a:path>
            </a:pathLst>
          </a:custGeom>
          <a:blipFill>
            <a:blip r:embed="rId4"/>
            <a:stretch>
              <a:fillRect l="-1755" t="0" r="-1755" b="-14934"/>
            </a:stretch>
          </a:blipFill>
        </p:spPr>
      </p:sp>
      <p:sp>
        <p:nvSpPr>
          <p:cNvPr name="TextBox 11" id="11"/>
          <p:cNvSpPr txBox="true"/>
          <p:nvPr/>
        </p:nvSpPr>
        <p:spPr>
          <a:xfrm rot="0">
            <a:off x="3975436" y="4637744"/>
            <a:ext cx="2269494" cy="491200"/>
          </a:xfrm>
          <a:prstGeom prst="rect">
            <a:avLst/>
          </a:prstGeom>
        </p:spPr>
        <p:txBody>
          <a:bodyPr anchor="t" rtlCol="false" tIns="0" lIns="0" bIns="0" rIns="0">
            <a:spAutoFit/>
          </a:bodyPr>
          <a:lstStyle/>
          <a:p>
            <a:pPr algn="ctr">
              <a:lnSpc>
                <a:spcPts val="3572"/>
              </a:lnSpc>
              <a:spcBef>
                <a:spcPct val="0"/>
              </a:spcBef>
            </a:pPr>
            <a:r>
              <a:rPr lang="en-US" sz="2551">
                <a:solidFill>
                  <a:srgbClr val="000000"/>
                </a:solidFill>
                <a:latin typeface="Arial Bold"/>
                <a:ea typeface="Arial Bold"/>
                <a:cs typeface="Arial Bold"/>
                <a:sym typeface="Arial Bold"/>
              </a:rPr>
              <a:t>Neziha Beyazıt</a:t>
            </a:r>
          </a:p>
        </p:txBody>
      </p:sp>
      <p:sp>
        <p:nvSpPr>
          <p:cNvPr name="TextBox 12" id="12"/>
          <p:cNvSpPr txBox="true"/>
          <p:nvPr/>
        </p:nvSpPr>
        <p:spPr>
          <a:xfrm rot="0">
            <a:off x="11337697" y="4654422"/>
            <a:ext cx="2701569" cy="491200"/>
          </a:xfrm>
          <a:prstGeom prst="rect">
            <a:avLst/>
          </a:prstGeom>
        </p:spPr>
        <p:txBody>
          <a:bodyPr anchor="t" rtlCol="false" tIns="0" lIns="0" bIns="0" rIns="0">
            <a:spAutoFit/>
          </a:bodyPr>
          <a:lstStyle/>
          <a:p>
            <a:pPr algn="ctr">
              <a:lnSpc>
                <a:spcPts val="3572"/>
              </a:lnSpc>
              <a:spcBef>
                <a:spcPct val="0"/>
              </a:spcBef>
            </a:pPr>
            <a:r>
              <a:rPr lang="en-US" sz="2551">
                <a:solidFill>
                  <a:srgbClr val="000000"/>
                </a:solidFill>
                <a:latin typeface="Arial Bold"/>
                <a:ea typeface="Arial Bold"/>
                <a:cs typeface="Arial Bold"/>
                <a:sym typeface="Arial Bold"/>
              </a:rPr>
              <a:t>Beyza Aydoğmuş</a:t>
            </a:r>
          </a:p>
        </p:txBody>
      </p:sp>
      <p:sp>
        <p:nvSpPr>
          <p:cNvPr name="TextBox 13" id="13"/>
          <p:cNvSpPr txBox="true"/>
          <p:nvPr/>
        </p:nvSpPr>
        <p:spPr>
          <a:xfrm rot="0">
            <a:off x="11422878" y="6359786"/>
            <a:ext cx="2728671" cy="420601"/>
          </a:xfrm>
          <a:prstGeom prst="rect">
            <a:avLst/>
          </a:prstGeom>
        </p:spPr>
        <p:txBody>
          <a:bodyPr anchor="t" rtlCol="false" tIns="0" lIns="0" bIns="0" rIns="0">
            <a:spAutoFit/>
          </a:bodyPr>
          <a:lstStyle/>
          <a:p>
            <a:pPr algn="ctr">
              <a:lnSpc>
                <a:spcPts val="3128"/>
              </a:lnSpc>
              <a:spcBef>
                <a:spcPct val="0"/>
              </a:spcBef>
            </a:pPr>
            <a:r>
              <a:rPr lang="en-US" sz="2234">
                <a:solidFill>
                  <a:srgbClr val="000000"/>
                </a:solidFill>
                <a:latin typeface="Arial Bold"/>
                <a:ea typeface="Arial Bold"/>
                <a:cs typeface="Arial Bold"/>
                <a:sym typeface="Arial Bold"/>
              </a:rPr>
              <a:t>Uygulama Geliştirici</a:t>
            </a:r>
          </a:p>
        </p:txBody>
      </p:sp>
      <p:sp>
        <p:nvSpPr>
          <p:cNvPr name="TextBox 14" id="14"/>
          <p:cNvSpPr txBox="true"/>
          <p:nvPr/>
        </p:nvSpPr>
        <p:spPr>
          <a:xfrm rot="0">
            <a:off x="10084785" y="6359786"/>
            <a:ext cx="5577550" cy="2898514"/>
          </a:xfrm>
          <a:prstGeom prst="rect">
            <a:avLst/>
          </a:prstGeom>
        </p:spPr>
        <p:txBody>
          <a:bodyPr anchor="t" rtlCol="false" tIns="0" lIns="0" bIns="0" rIns="0">
            <a:spAutoFit/>
          </a:bodyPr>
          <a:lstStyle/>
          <a:p>
            <a:pPr algn="l">
              <a:lnSpc>
                <a:spcPts val="3106"/>
              </a:lnSpc>
            </a:pPr>
            <a:r>
              <a:rPr lang="en-US" sz="2218">
                <a:solidFill>
                  <a:srgbClr val="000000"/>
                </a:solidFill>
                <a:latin typeface="Arial"/>
                <a:ea typeface="Arial"/>
                <a:cs typeface="Arial"/>
                <a:sym typeface="Arial"/>
              </a:rPr>
              <a:t>Görevler:</a:t>
            </a:r>
          </a:p>
          <a:p>
            <a:pPr algn="l" marL="479057" indent="-239528" lvl="1">
              <a:lnSpc>
                <a:spcPts val="3106"/>
              </a:lnSpc>
              <a:buFont typeface="Arial"/>
              <a:buChar char="•"/>
            </a:pPr>
            <a:r>
              <a:rPr lang="en-US" sz="2218">
                <a:solidFill>
                  <a:srgbClr val="000000"/>
                </a:solidFill>
                <a:latin typeface="Arial"/>
                <a:ea typeface="Arial"/>
                <a:cs typeface="Arial"/>
                <a:sym typeface="Arial"/>
              </a:rPr>
              <a:t>Kullanıcı arayüzünü tasarlamak.</a:t>
            </a:r>
          </a:p>
          <a:p>
            <a:pPr algn="l" marL="479057" indent="-239528" lvl="1">
              <a:lnSpc>
                <a:spcPts val="3106"/>
              </a:lnSpc>
              <a:buFont typeface="Arial"/>
              <a:buChar char="•"/>
            </a:pPr>
            <a:r>
              <a:rPr lang="en-US" sz="2218">
                <a:solidFill>
                  <a:srgbClr val="000000"/>
                </a:solidFill>
                <a:latin typeface="Arial"/>
                <a:ea typeface="Arial"/>
                <a:cs typeface="Arial"/>
                <a:sym typeface="Arial"/>
              </a:rPr>
              <a:t>Kullanıcıların yorumları filtreleyip sıralayabileceği ekranları oluşturmak.</a:t>
            </a:r>
          </a:p>
          <a:p>
            <a:pPr algn="l" marL="479057" indent="-239528" lvl="1">
              <a:lnSpc>
                <a:spcPts val="3106"/>
              </a:lnSpc>
              <a:buFont typeface="Arial"/>
              <a:buChar char="•"/>
            </a:pPr>
            <a:r>
              <a:rPr lang="en-US" sz="2218">
                <a:solidFill>
                  <a:srgbClr val="000000"/>
                </a:solidFill>
                <a:latin typeface="Arial"/>
                <a:ea typeface="Arial"/>
                <a:cs typeface="Arial"/>
                <a:sym typeface="Arial"/>
              </a:rPr>
              <a:t>Backend ile entegrasyonu sağlamak.</a:t>
            </a:r>
          </a:p>
          <a:p>
            <a:pPr algn="l">
              <a:lnSpc>
                <a:spcPts val="3106"/>
              </a:lnSpc>
            </a:pPr>
          </a:p>
          <a:p>
            <a:pPr algn="l">
              <a:lnSpc>
                <a:spcPts val="3106"/>
              </a:lnSpc>
              <a:spcBef>
                <a:spcPct val="0"/>
              </a:spcBef>
            </a:pPr>
          </a:p>
        </p:txBody>
      </p:sp>
      <p:sp>
        <p:nvSpPr>
          <p:cNvPr name="TextBox 15" id="15"/>
          <p:cNvSpPr txBox="true"/>
          <p:nvPr/>
        </p:nvSpPr>
        <p:spPr>
          <a:xfrm rot="0">
            <a:off x="9252696" y="5196117"/>
            <a:ext cx="7259984" cy="812236"/>
          </a:xfrm>
          <a:prstGeom prst="rect">
            <a:avLst/>
          </a:prstGeom>
        </p:spPr>
        <p:txBody>
          <a:bodyPr anchor="t" rtlCol="false" tIns="0" lIns="0" bIns="0" rIns="0">
            <a:spAutoFit/>
          </a:bodyPr>
          <a:lstStyle/>
          <a:p>
            <a:pPr algn="ctr">
              <a:lnSpc>
                <a:spcPts val="3128"/>
              </a:lnSpc>
            </a:pPr>
            <a:r>
              <a:rPr lang="en-US" sz="2234">
                <a:solidFill>
                  <a:srgbClr val="000000"/>
                </a:solidFill>
                <a:latin typeface="Arial"/>
                <a:ea typeface="Arial"/>
                <a:cs typeface="Arial"/>
                <a:sym typeface="Arial"/>
              </a:rPr>
              <a:t>İzmir Katip Çelebi Üniversitesi Bilgisayar Mühendisliği </a:t>
            </a:r>
          </a:p>
          <a:p>
            <a:pPr algn="ctr">
              <a:lnSpc>
                <a:spcPts val="3128"/>
              </a:lnSpc>
              <a:spcBef>
                <a:spcPct val="0"/>
              </a:spcBef>
            </a:pPr>
            <a:r>
              <a:rPr lang="en-US" sz="2234">
                <a:solidFill>
                  <a:srgbClr val="000000"/>
                </a:solidFill>
                <a:latin typeface="Arial"/>
                <a:ea typeface="Arial"/>
                <a:cs typeface="Arial"/>
                <a:sym typeface="Arial"/>
              </a:rPr>
              <a:t>3.sınıf öğrencisi </a:t>
            </a:r>
          </a:p>
        </p:txBody>
      </p:sp>
      <p:sp>
        <p:nvSpPr>
          <p:cNvPr name="TextBox 16" id="16"/>
          <p:cNvSpPr txBox="true"/>
          <p:nvPr/>
        </p:nvSpPr>
        <p:spPr>
          <a:xfrm rot="0">
            <a:off x="3666422" y="6359786"/>
            <a:ext cx="1640324" cy="420601"/>
          </a:xfrm>
          <a:prstGeom prst="rect">
            <a:avLst/>
          </a:prstGeom>
        </p:spPr>
        <p:txBody>
          <a:bodyPr anchor="t" rtlCol="false" tIns="0" lIns="0" bIns="0" rIns="0">
            <a:spAutoFit/>
          </a:bodyPr>
          <a:lstStyle/>
          <a:p>
            <a:pPr algn="ctr">
              <a:lnSpc>
                <a:spcPts val="3128"/>
              </a:lnSpc>
              <a:spcBef>
                <a:spcPct val="0"/>
              </a:spcBef>
            </a:pPr>
            <a:r>
              <a:rPr lang="en-US" sz="2234">
                <a:solidFill>
                  <a:srgbClr val="000000"/>
                </a:solidFill>
                <a:latin typeface="Arial Bold"/>
                <a:ea typeface="Arial Bold"/>
                <a:cs typeface="Arial Bold"/>
                <a:sym typeface="Arial Bold"/>
              </a:rPr>
              <a:t>Veri Analisti</a:t>
            </a:r>
          </a:p>
        </p:txBody>
      </p:sp>
      <p:sp>
        <p:nvSpPr>
          <p:cNvPr name="TextBox 17" id="17"/>
          <p:cNvSpPr txBox="true"/>
          <p:nvPr/>
        </p:nvSpPr>
        <p:spPr>
          <a:xfrm rot="0">
            <a:off x="2321408" y="6314263"/>
            <a:ext cx="5577550" cy="2506880"/>
          </a:xfrm>
          <a:prstGeom prst="rect">
            <a:avLst/>
          </a:prstGeom>
        </p:spPr>
        <p:txBody>
          <a:bodyPr anchor="t" rtlCol="false" tIns="0" lIns="0" bIns="0" rIns="0">
            <a:spAutoFit/>
          </a:bodyPr>
          <a:lstStyle/>
          <a:p>
            <a:pPr algn="l">
              <a:lnSpc>
                <a:spcPts val="3106"/>
              </a:lnSpc>
            </a:pPr>
            <a:r>
              <a:rPr lang="en-US" sz="2218">
                <a:solidFill>
                  <a:srgbClr val="000000"/>
                </a:solidFill>
                <a:latin typeface="Arial"/>
                <a:ea typeface="Arial"/>
                <a:cs typeface="Arial"/>
                <a:sym typeface="Arial"/>
              </a:rPr>
              <a:t>Görevler:</a:t>
            </a:r>
          </a:p>
          <a:p>
            <a:pPr algn="l" marL="479057" indent="-239528" lvl="1">
              <a:lnSpc>
                <a:spcPts val="3106"/>
              </a:lnSpc>
              <a:buFont typeface="Arial"/>
              <a:buChar char="•"/>
            </a:pPr>
            <a:r>
              <a:rPr lang="en-US" sz="2218">
                <a:solidFill>
                  <a:srgbClr val="000000"/>
                </a:solidFill>
                <a:latin typeface="Arial"/>
                <a:ea typeface="Arial"/>
                <a:cs typeface="Arial"/>
                <a:sym typeface="Arial"/>
              </a:rPr>
              <a:t>Veri setinin oluşturulması</a:t>
            </a:r>
          </a:p>
          <a:p>
            <a:pPr algn="l" marL="479057" indent="-239528" lvl="1">
              <a:lnSpc>
                <a:spcPts val="3106"/>
              </a:lnSpc>
              <a:buFont typeface="Arial"/>
              <a:buChar char="•"/>
            </a:pPr>
            <a:r>
              <a:rPr lang="en-US" sz="2218">
                <a:solidFill>
                  <a:srgbClr val="000000"/>
                </a:solidFill>
                <a:latin typeface="Arial"/>
                <a:ea typeface="Arial"/>
                <a:cs typeface="Arial"/>
                <a:sym typeface="Arial"/>
              </a:rPr>
              <a:t>Veri işleme adımları</a:t>
            </a:r>
          </a:p>
          <a:p>
            <a:pPr algn="l" marL="479057" indent="-239528" lvl="1">
              <a:lnSpc>
                <a:spcPts val="3106"/>
              </a:lnSpc>
              <a:buFont typeface="Arial"/>
              <a:buChar char="•"/>
            </a:pPr>
            <a:r>
              <a:rPr lang="en-US" sz="2218">
                <a:solidFill>
                  <a:srgbClr val="000000"/>
                </a:solidFill>
                <a:latin typeface="Arial"/>
                <a:ea typeface="Arial"/>
                <a:cs typeface="Arial"/>
                <a:sym typeface="Arial"/>
              </a:rPr>
              <a:t>Model oluşturma</a:t>
            </a:r>
          </a:p>
          <a:p>
            <a:pPr algn="l">
              <a:lnSpc>
                <a:spcPts val="3106"/>
              </a:lnSpc>
            </a:pPr>
          </a:p>
          <a:p>
            <a:pPr algn="l">
              <a:lnSpc>
                <a:spcPts val="3106"/>
              </a:lnSpc>
              <a:spcBef>
                <a:spcPct val="0"/>
              </a:spcBef>
            </a:pPr>
          </a:p>
        </p:txBody>
      </p:sp>
      <p:sp>
        <p:nvSpPr>
          <p:cNvPr name="TextBox 18" id="18"/>
          <p:cNvSpPr txBox="true"/>
          <p:nvPr/>
        </p:nvSpPr>
        <p:spPr>
          <a:xfrm rot="0">
            <a:off x="1489319" y="5059897"/>
            <a:ext cx="7259984" cy="812236"/>
          </a:xfrm>
          <a:prstGeom prst="rect">
            <a:avLst/>
          </a:prstGeom>
        </p:spPr>
        <p:txBody>
          <a:bodyPr anchor="t" rtlCol="false" tIns="0" lIns="0" bIns="0" rIns="0">
            <a:spAutoFit/>
          </a:bodyPr>
          <a:lstStyle/>
          <a:p>
            <a:pPr algn="ctr">
              <a:lnSpc>
                <a:spcPts val="3128"/>
              </a:lnSpc>
            </a:pPr>
            <a:r>
              <a:rPr lang="en-US" sz="2234">
                <a:solidFill>
                  <a:srgbClr val="000000"/>
                </a:solidFill>
                <a:latin typeface="Arial"/>
                <a:ea typeface="Arial"/>
                <a:cs typeface="Arial"/>
                <a:sym typeface="Arial"/>
              </a:rPr>
              <a:t>İzmir Katip Çelebi Üniversitesi Bilgisayar Mühendisliği </a:t>
            </a:r>
          </a:p>
          <a:p>
            <a:pPr algn="ctr">
              <a:lnSpc>
                <a:spcPts val="3128"/>
              </a:lnSpc>
              <a:spcBef>
                <a:spcPct val="0"/>
              </a:spcBef>
            </a:pPr>
            <a:r>
              <a:rPr lang="en-US" sz="2234">
                <a:solidFill>
                  <a:srgbClr val="000000"/>
                </a:solidFill>
                <a:latin typeface="Arial"/>
                <a:ea typeface="Arial"/>
                <a:cs typeface="Arial"/>
                <a:sym typeface="Arial"/>
              </a:rPr>
              <a:t>3.sınıf öğrencisi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Freeform 3" id="3"/>
          <p:cNvSpPr/>
          <p:nvPr/>
        </p:nvSpPr>
        <p:spPr>
          <a:xfrm flipH="false" flipV="false" rot="0">
            <a:off x="12480310" y="2185543"/>
            <a:ext cx="4475547" cy="5328033"/>
          </a:xfrm>
          <a:custGeom>
            <a:avLst/>
            <a:gdLst/>
            <a:ahLst/>
            <a:cxnLst/>
            <a:rect r="r" b="b" t="t" l="l"/>
            <a:pathLst>
              <a:path h="5328033" w="4475547">
                <a:moveTo>
                  <a:pt x="0" y="0"/>
                </a:moveTo>
                <a:lnTo>
                  <a:pt x="4475548" y="0"/>
                </a:lnTo>
                <a:lnTo>
                  <a:pt x="4475548" y="5328032"/>
                </a:lnTo>
                <a:lnTo>
                  <a:pt x="0" y="5328032"/>
                </a:lnTo>
                <a:lnTo>
                  <a:pt x="0" y="0"/>
                </a:lnTo>
                <a:close/>
              </a:path>
            </a:pathLst>
          </a:custGeom>
          <a:blipFill>
            <a:blip r:embed="rId3"/>
            <a:stretch>
              <a:fillRect l="0" t="0" r="0" b="0"/>
            </a:stretch>
          </a:blipFill>
        </p:spPr>
      </p:sp>
      <p:sp>
        <p:nvSpPr>
          <p:cNvPr name="TextBox 4" id="4"/>
          <p:cNvSpPr txBox="true"/>
          <p:nvPr/>
        </p:nvSpPr>
        <p:spPr>
          <a:xfrm rot="0">
            <a:off x="1028700" y="2475889"/>
            <a:ext cx="9650512" cy="5230447"/>
          </a:xfrm>
          <a:prstGeom prst="rect">
            <a:avLst/>
          </a:prstGeom>
        </p:spPr>
        <p:txBody>
          <a:bodyPr anchor="t" rtlCol="false" tIns="0" lIns="0" bIns="0" rIns="0">
            <a:spAutoFit/>
          </a:bodyPr>
          <a:lstStyle/>
          <a:p>
            <a:pPr algn="just">
              <a:lnSpc>
                <a:spcPts val="3717"/>
              </a:lnSpc>
              <a:spcBef>
                <a:spcPct val="0"/>
              </a:spcBef>
            </a:pPr>
            <a:r>
              <a:rPr lang="en-US" sz="2655">
                <a:solidFill>
                  <a:srgbClr val="000000"/>
                </a:solidFill>
                <a:latin typeface="Arial"/>
                <a:ea typeface="Arial"/>
                <a:cs typeface="Arial"/>
                <a:sym typeface="Arial"/>
              </a:rPr>
              <a:t>Problemimiz, kullanıcıların istedikleri özellikteki ürünleri bulamamaları üzerine kurulmuştur. Detaylandırdığımızda, kullanıcılar bir arama yaptıklarında aldıkları sonuçlar, satıcı tarafından girilen etiketlerin filtrelenmesiyle ortaya çıkmaktadır ve bu etiketler çoğu zaman doğruyu yansıtmamaktadır. Bunun sonucunda, alınan ürünler kullanıcının beklentilerini karşılamamaktadır. Aldığımız bir ürünün beklediğimiz gibi gelmemesi çoğumuzun başına en az bir kere gelmiştir. Bunu önlemek için çoğumuz yorumları okumayı tercih ederiz, ancak burada da büyük bir sorun vardır: Binlerce yorumu kim okuyacak?</a:t>
            </a:r>
          </a:p>
        </p:txBody>
      </p:sp>
      <p:sp>
        <p:nvSpPr>
          <p:cNvPr name="TextBox 5" id="5"/>
          <p:cNvSpPr txBox="true"/>
          <p:nvPr/>
        </p:nvSpPr>
        <p:spPr>
          <a:xfrm rot="0">
            <a:off x="1028700" y="1150262"/>
            <a:ext cx="3076892" cy="7556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Arial Bold"/>
                <a:ea typeface="Arial Bold"/>
                <a:cs typeface="Arial Bold"/>
                <a:sym typeface="Arial Bold"/>
              </a:rPr>
              <a:t>Problem 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Freeform 3" id="3"/>
          <p:cNvSpPr/>
          <p:nvPr/>
        </p:nvSpPr>
        <p:spPr>
          <a:xfrm flipH="true" flipV="false" rot="0">
            <a:off x="14668682" y="3799421"/>
            <a:ext cx="3348467" cy="3310796"/>
          </a:xfrm>
          <a:custGeom>
            <a:avLst/>
            <a:gdLst/>
            <a:ahLst/>
            <a:cxnLst/>
            <a:rect r="r" b="b" t="t" l="l"/>
            <a:pathLst>
              <a:path h="3310796" w="3348467">
                <a:moveTo>
                  <a:pt x="3348467" y="0"/>
                </a:moveTo>
                <a:lnTo>
                  <a:pt x="0" y="0"/>
                </a:lnTo>
                <a:lnTo>
                  <a:pt x="0" y="3310796"/>
                </a:lnTo>
                <a:lnTo>
                  <a:pt x="3348467" y="3310796"/>
                </a:lnTo>
                <a:lnTo>
                  <a:pt x="3348467" y="0"/>
                </a:lnTo>
                <a:close/>
              </a:path>
            </a:pathLst>
          </a:custGeom>
          <a:blipFill>
            <a:blip r:embed="rId3"/>
            <a:stretch>
              <a:fillRect l="0" t="0" r="0" b="0"/>
            </a:stretch>
          </a:blipFill>
        </p:spPr>
      </p:sp>
      <p:grpSp>
        <p:nvGrpSpPr>
          <p:cNvPr name="Group 4" id="4"/>
          <p:cNvGrpSpPr/>
          <p:nvPr/>
        </p:nvGrpSpPr>
        <p:grpSpPr>
          <a:xfrm rot="0">
            <a:off x="1028700" y="3184451"/>
            <a:ext cx="13111124" cy="4841472"/>
            <a:chOff x="0" y="0"/>
            <a:chExt cx="3453136" cy="1275120"/>
          </a:xfrm>
        </p:grpSpPr>
        <p:sp>
          <p:nvSpPr>
            <p:cNvPr name="Freeform 5" id="5"/>
            <p:cNvSpPr/>
            <p:nvPr/>
          </p:nvSpPr>
          <p:spPr>
            <a:xfrm flipH="false" flipV="false" rot="0">
              <a:off x="0" y="0"/>
              <a:ext cx="3453135" cy="1275120"/>
            </a:xfrm>
            <a:custGeom>
              <a:avLst/>
              <a:gdLst/>
              <a:ahLst/>
              <a:cxnLst/>
              <a:rect r="r" b="b" t="t" l="l"/>
              <a:pathLst>
                <a:path h="1275120" w="3453135">
                  <a:moveTo>
                    <a:pt x="30115" y="0"/>
                  </a:moveTo>
                  <a:lnTo>
                    <a:pt x="3423021" y="0"/>
                  </a:lnTo>
                  <a:cubicBezTo>
                    <a:pt x="3439652" y="0"/>
                    <a:pt x="3453135" y="13483"/>
                    <a:pt x="3453135" y="30115"/>
                  </a:cubicBezTo>
                  <a:lnTo>
                    <a:pt x="3453135" y="1245005"/>
                  </a:lnTo>
                  <a:cubicBezTo>
                    <a:pt x="3453135" y="1252992"/>
                    <a:pt x="3449963" y="1260652"/>
                    <a:pt x="3444315" y="1266300"/>
                  </a:cubicBezTo>
                  <a:cubicBezTo>
                    <a:pt x="3438667" y="1271947"/>
                    <a:pt x="3431008" y="1275120"/>
                    <a:pt x="3423021" y="1275120"/>
                  </a:cubicBezTo>
                  <a:lnTo>
                    <a:pt x="30115" y="1275120"/>
                  </a:lnTo>
                  <a:cubicBezTo>
                    <a:pt x="22128" y="1275120"/>
                    <a:pt x="14468" y="1271947"/>
                    <a:pt x="8820" y="1266300"/>
                  </a:cubicBezTo>
                  <a:cubicBezTo>
                    <a:pt x="3173" y="1260652"/>
                    <a:pt x="0" y="1252992"/>
                    <a:pt x="0" y="1245005"/>
                  </a:cubicBezTo>
                  <a:lnTo>
                    <a:pt x="0" y="30115"/>
                  </a:lnTo>
                  <a:cubicBezTo>
                    <a:pt x="0" y="22128"/>
                    <a:pt x="3173" y="14468"/>
                    <a:pt x="8820" y="8820"/>
                  </a:cubicBezTo>
                  <a:cubicBezTo>
                    <a:pt x="14468" y="3173"/>
                    <a:pt x="22128" y="0"/>
                    <a:pt x="30115" y="0"/>
                  </a:cubicBezTo>
                  <a:close/>
                </a:path>
              </a:pathLst>
            </a:custGeom>
            <a:gradFill rotWithShape="true">
              <a:gsLst>
                <a:gs pos="0">
                  <a:srgbClr val="CDFFD8">
                    <a:alpha val="39000"/>
                  </a:srgbClr>
                </a:gs>
                <a:gs pos="100000">
                  <a:srgbClr val="94B9FF">
                    <a:alpha val="39000"/>
                  </a:srgbClr>
                </a:gs>
              </a:gsLst>
              <a:lin ang="0"/>
            </a:gradFill>
          </p:spPr>
        </p:sp>
        <p:sp>
          <p:nvSpPr>
            <p:cNvPr name="TextBox 6" id="6"/>
            <p:cNvSpPr txBox="true"/>
            <p:nvPr/>
          </p:nvSpPr>
          <p:spPr>
            <a:xfrm>
              <a:off x="0" y="-28575"/>
              <a:ext cx="3453136" cy="130369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71955" y="1689063"/>
            <a:ext cx="2332658" cy="1041112"/>
          </a:xfrm>
          <a:prstGeom prst="rect">
            <a:avLst/>
          </a:prstGeom>
        </p:spPr>
        <p:txBody>
          <a:bodyPr anchor="t" rtlCol="false" tIns="0" lIns="0" bIns="0" rIns="0">
            <a:spAutoFit/>
          </a:bodyPr>
          <a:lstStyle/>
          <a:p>
            <a:pPr algn="ctr">
              <a:lnSpc>
                <a:spcPts val="7715"/>
              </a:lnSpc>
              <a:spcBef>
                <a:spcPct val="0"/>
              </a:spcBef>
            </a:pPr>
            <a:r>
              <a:rPr lang="en-US" sz="5511">
                <a:solidFill>
                  <a:srgbClr val="000000"/>
                </a:solidFill>
                <a:latin typeface="Arial Bold"/>
                <a:ea typeface="Arial Bold"/>
                <a:cs typeface="Arial Bold"/>
                <a:sym typeface="Arial Bold"/>
              </a:rPr>
              <a:t>Çözüm</a:t>
            </a:r>
          </a:p>
        </p:txBody>
      </p:sp>
      <p:sp>
        <p:nvSpPr>
          <p:cNvPr name="TextBox 8" id="8"/>
          <p:cNvSpPr txBox="true"/>
          <p:nvPr/>
        </p:nvSpPr>
        <p:spPr>
          <a:xfrm rot="0">
            <a:off x="1271955" y="3582713"/>
            <a:ext cx="13209068" cy="3930649"/>
          </a:xfrm>
          <a:prstGeom prst="rect">
            <a:avLst/>
          </a:prstGeom>
        </p:spPr>
        <p:txBody>
          <a:bodyPr anchor="t" rtlCol="false" tIns="0" lIns="0" bIns="0" rIns="0">
            <a:spAutoFit/>
          </a:bodyPr>
          <a:lstStyle/>
          <a:p>
            <a:pPr algn="l">
              <a:lnSpc>
                <a:spcPts val="3850"/>
              </a:lnSpc>
            </a:pPr>
            <a:r>
              <a:rPr lang="en-US" sz="2750">
                <a:solidFill>
                  <a:srgbClr val="000000"/>
                </a:solidFill>
                <a:latin typeface="Arial"/>
                <a:ea typeface="Arial"/>
                <a:cs typeface="Arial"/>
                <a:sym typeface="Arial"/>
              </a:rPr>
              <a:t>Burada yaptığımız çalışma, sizin yerinize aradığınız özellikteki bütün ürünlerin yorumlarını analiz edecektir.</a:t>
            </a:r>
            <a:r>
              <a:rPr lang="en-US" sz="2750">
                <a:solidFill>
                  <a:srgbClr val="000000"/>
                </a:solidFill>
                <a:latin typeface="Arial"/>
                <a:ea typeface="Arial"/>
                <a:cs typeface="Arial"/>
                <a:sym typeface="Arial"/>
              </a:rPr>
              <a:t> </a:t>
            </a:r>
          </a:p>
          <a:p>
            <a:pPr algn="l">
              <a:lnSpc>
                <a:spcPts val="3850"/>
              </a:lnSpc>
            </a:pPr>
            <a:r>
              <a:rPr lang="en-US" sz="2750">
                <a:solidFill>
                  <a:srgbClr val="000000"/>
                </a:solidFill>
                <a:latin typeface="Arial"/>
                <a:ea typeface="Arial"/>
                <a:cs typeface="Arial"/>
                <a:sym typeface="Arial"/>
              </a:rPr>
              <a:t>Amacımız, kullanıcının zaman kaybı yaşamasını önlemek ve istediği ürüne olabildiğince çabuk erişebilmesini sağlamaktır. </a:t>
            </a:r>
          </a:p>
          <a:p>
            <a:pPr algn="l">
              <a:lnSpc>
                <a:spcPts val="3850"/>
              </a:lnSpc>
            </a:pPr>
            <a:r>
              <a:rPr lang="en-US" sz="2750">
                <a:solidFill>
                  <a:srgbClr val="000000"/>
                </a:solidFill>
                <a:latin typeface="Arial"/>
                <a:ea typeface="Arial"/>
                <a:cs typeface="Arial"/>
                <a:sym typeface="Arial"/>
              </a:rPr>
              <a:t>Özetlemek gerekirse, sistemimiz, ürünü satın alan ve kullanan kullanıcıların deneyimlerine göre sıralama yapacaktır. Bu işlemi yapabilmek için sadece olumlu, olumsuz ve nötr şeklinde filtreleme değil, daha özel bir filtreleme sistemi geliştirdik.</a:t>
            </a:r>
          </a:p>
          <a:p>
            <a:pPr algn="l">
              <a:lnSpc>
                <a:spcPts val="385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0017"/>
            <a:ext cx="5208270" cy="890270"/>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Arial Bold"/>
                <a:ea typeface="Arial Bold"/>
                <a:cs typeface="Arial Bold"/>
                <a:sym typeface="Arial Bold"/>
              </a:rPr>
              <a:t>Literatür Taraması</a:t>
            </a:r>
          </a:p>
        </p:txBody>
      </p:sp>
      <p:sp>
        <p:nvSpPr>
          <p:cNvPr name="TextBox 3" id="3"/>
          <p:cNvSpPr txBox="true"/>
          <p:nvPr/>
        </p:nvSpPr>
        <p:spPr>
          <a:xfrm rot="0">
            <a:off x="1028700" y="1027272"/>
            <a:ext cx="7781414" cy="3228820"/>
          </a:xfrm>
          <a:prstGeom prst="rect">
            <a:avLst/>
          </a:prstGeom>
        </p:spPr>
        <p:txBody>
          <a:bodyPr anchor="t" rtlCol="false" tIns="0" lIns="0" bIns="0" rIns="0">
            <a:spAutoFit/>
          </a:bodyPr>
          <a:lstStyle/>
          <a:p>
            <a:pPr algn="just">
              <a:lnSpc>
                <a:spcPts val="1960"/>
              </a:lnSpc>
            </a:pPr>
            <a:r>
              <a:rPr lang="en-US" sz="1766">
                <a:solidFill>
                  <a:srgbClr val="000000"/>
                </a:solidFill>
                <a:latin typeface="Arial"/>
                <a:ea typeface="Arial"/>
                <a:cs typeface="Arial"/>
                <a:sym typeface="Arial"/>
              </a:rPr>
              <a:t>[1] Bu çalışmada, ürünlere yapılan yorumları duygu analizi yöntemleri ile olumlu, olumsuz yada nötr şeklinde sınıflandırıp analiz eden ve buna göre diğer kullanıcılara tavsiye eden yeni bir hibrit tavsiyeci sistem geliştirilmiştir.Bu çalışmada kullanılmak üzere çeşitli e-ticaret sitelerinden yaklaşık 100 bin adet Türkçe yorum toplanmış ve yeni bir Türkçe veri seti üretilmiştir.Çalışmada, özellikle SVM algoritması, kullanıcı tarafından üretilen içeriği sınıflandırmak için kullanılmıştır.Leksikon tabanlı yöntemler kullanılmıştır. Bu yöntemler, duygu puanlarıyla ilişkili kelimelerin önceden tanımlanmış sözlüklerini (leksikonları) kullanır. İçerik, bu açıklamalı sözlüklere dayanarak analiz edilir ve duygu kutuplaşması (olumlu, olumsuz veya nötr) belirlenir.Hibrit yaklaşımlar kullanılmıştır. Bu yaklaşım ise duygu analizinin doğruluğunu artırmak amacıyla makine öğrenmesi ve leksikon tabanlı teknikleri birleştirir. Bu hibrit yaklaşım, her iki yöntemin güçlü yönlerinden faydalanılmasını sağlar.</a:t>
            </a:r>
          </a:p>
        </p:txBody>
      </p:sp>
      <p:sp>
        <p:nvSpPr>
          <p:cNvPr name="TextBox 4" id="4"/>
          <p:cNvSpPr txBox="true"/>
          <p:nvPr/>
        </p:nvSpPr>
        <p:spPr>
          <a:xfrm rot="0">
            <a:off x="3375705" y="4570418"/>
            <a:ext cx="9476861" cy="1824257"/>
          </a:xfrm>
          <a:prstGeom prst="rect">
            <a:avLst/>
          </a:prstGeom>
        </p:spPr>
        <p:txBody>
          <a:bodyPr anchor="t" rtlCol="false" tIns="0" lIns="0" bIns="0" rIns="0">
            <a:spAutoFit/>
          </a:bodyPr>
          <a:lstStyle/>
          <a:p>
            <a:pPr algn="just">
              <a:lnSpc>
                <a:spcPts val="2042"/>
              </a:lnSpc>
            </a:pPr>
            <a:r>
              <a:rPr lang="en-US" sz="1840">
                <a:solidFill>
                  <a:srgbClr val="000000"/>
                </a:solidFill>
                <a:latin typeface="Arial"/>
                <a:ea typeface="Arial"/>
                <a:cs typeface="Arial"/>
                <a:sym typeface="Arial"/>
              </a:rPr>
              <a:t>[3] Bu çalışmada, duygu sınıflandırmasını iyileştirmek için ensemble tekniklerini kullanır. İki tür özellik seti kullanılmıştır: sözcük türü tabanlı (POS) ve sözcük ilişkisi tabanlı (WR) özellikler. Üç sınıflandırma algoritması kullanılmıştır: Naive Bayes, Maximum Entropy ve Destek Vektör Makineleri (SVM). Üç ensemble yöntemi değerlendirilmiştir: sabit kombinasyon, ağırlıklı kombinasyon ve meta-sınıflandırıcı kombinasyonu. Bu yöntemler, beş farklı veri kümesinde test edilerek, tek başına kullanılan sınıflandırıcılara kıyasla daha yüksek doğruluk sağlamıştır.</a:t>
            </a:r>
          </a:p>
        </p:txBody>
      </p:sp>
      <p:sp>
        <p:nvSpPr>
          <p:cNvPr name="TextBox 5" id="5"/>
          <p:cNvSpPr txBox="true"/>
          <p:nvPr/>
        </p:nvSpPr>
        <p:spPr>
          <a:xfrm rot="0">
            <a:off x="9144000" y="912972"/>
            <a:ext cx="7860428" cy="3458252"/>
          </a:xfrm>
          <a:prstGeom prst="rect">
            <a:avLst/>
          </a:prstGeom>
        </p:spPr>
        <p:txBody>
          <a:bodyPr anchor="t" rtlCol="false" tIns="0" lIns="0" bIns="0" rIns="0">
            <a:spAutoFit/>
          </a:bodyPr>
          <a:lstStyle/>
          <a:p>
            <a:pPr algn="just">
              <a:lnSpc>
                <a:spcPts val="2100"/>
              </a:lnSpc>
            </a:pPr>
            <a:r>
              <a:rPr lang="en-US" sz="1892">
                <a:solidFill>
                  <a:srgbClr val="000000"/>
                </a:solidFill>
                <a:latin typeface="Arial"/>
                <a:ea typeface="Arial"/>
                <a:cs typeface="Arial"/>
                <a:sym typeface="Arial"/>
              </a:rPr>
              <a:t>[2] Bu çalışmada Doğal Dil İşleme(DDİ) ile yapılacak olan duygu analizi özellik tabanlıdır ve öneriler sunabilmek için kullanıcı yorumlarını kategorize eder. Tam oalrak kullanıcıya yorumlara göre sıralama özelliğini vermese de böyle bir uygulamanın da projeye entegre edilebileceği yazar. Bu çalışmadaki yorumlar, TF-IDF ve Word2Vec teknolojileri kullanılarak özellikleri aracılığıyla sınıflandırılır. Geleneksel yöntemler yerine kullanılan bu yöntemler özellik düzeyinde olması sebebiyle kullanıcılarına daha sağlıklı bir geri dönüş sunar. Ayrıca duygu dağılımlarının tespiti de 'VADER' (Valence Aware Dictionary and Sentiment Reasoner) ile yapılmaktadır. Bu çalışmada veri seti için veri paylaşım platformu olan 'Kaggle' dan ürün inceleme yorumlarını içeren 'Womens Clothing E-Commerce Reviews' veri seti kullanılmıştır. Veri kümesi 23486 satır ve 10 özellik değişkenine sahiptir.</a:t>
            </a:r>
          </a:p>
        </p:txBody>
      </p:sp>
      <p:sp>
        <p:nvSpPr>
          <p:cNvPr name="TextBox 6" id="6"/>
          <p:cNvSpPr txBox="true"/>
          <p:nvPr/>
        </p:nvSpPr>
        <p:spPr>
          <a:xfrm rot="0">
            <a:off x="587782" y="6820135"/>
            <a:ext cx="17700218" cy="1525524"/>
          </a:xfrm>
          <a:prstGeom prst="rect">
            <a:avLst/>
          </a:prstGeom>
        </p:spPr>
        <p:txBody>
          <a:bodyPr anchor="t" rtlCol="false" tIns="0" lIns="0" bIns="0" rIns="0">
            <a:spAutoFit/>
          </a:bodyPr>
          <a:lstStyle/>
          <a:p>
            <a:pPr algn="l">
              <a:lnSpc>
                <a:spcPts val="1998"/>
              </a:lnSpc>
            </a:pPr>
            <a:r>
              <a:rPr lang="en-US" sz="1800">
                <a:solidFill>
                  <a:srgbClr val="000000"/>
                </a:solidFill>
                <a:latin typeface="Arial"/>
                <a:ea typeface="Arial"/>
                <a:cs typeface="Arial"/>
                <a:sym typeface="Arial"/>
              </a:rPr>
              <a:t>[1] Aydoğan, M., &amp; Şener, A. (2021). Duygu Analizi Tabanlı Yeni Bir Hibrit Tavsiyeci Sistem. Euroasia Journal of Mathematics, Engineering, Natural &amp; Medical Sciences, 7(13), 48-62.</a:t>
            </a:r>
            <a:r>
              <a:rPr lang="en-US" sz="1800">
                <a:solidFill>
                  <a:srgbClr val="000000"/>
                </a:solidFill>
                <a:latin typeface="Arial"/>
                <a:ea typeface="Arial"/>
                <a:cs typeface="Arial"/>
                <a:sym typeface="Arial"/>
              </a:rPr>
              <a:t> (</a:t>
            </a:r>
            <a:r>
              <a:rPr lang="en-US" sz="1800" u="sng">
                <a:solidFill>
                  <a:srgbClr val="000000"/>
                </a:solidFill>
                <a:latin typeface="Arial"/>
                <a:ea typeface="Arial"/>
                <a:cs typeface="Arial"/>
                <a:sym typeface="Arial"/>
                <a:hlinkClick r:id="rId2" tooltip="https://doi.org/10.38065/euroasiaorg.383"/>
              </a:rPr>
              <a:t>https://dergipark.org.tr/tr/pub/fumbd/issue/76699/1335583</a:t>
            </a:r>
            <a:r>
              <a:rPr lang="en-US" sz="1800">
                <a:solidFill>
                  <a:srgbClr val="000000"/>
                </a:solidFill>
                <a:latin typeface="Arial"/>
                <a:ea typeface="Arial"/>
                <a:cs typeface="Arial"/>
                <a:sym typeface="Arial"/>
              </a:rPr>
              <a:t>)</a:t>
            </a:r>
          </a:p>
          <a:p>
            <a:pPr algn="l">
              <a:lnSpc>
                <a:spcPts val="1998"/>
              </a:lnSpc>
            </a:pPr>
            <a:r>
              <a:rPr lang="en-US" sz="1800">
                <a:solidFill>
                  <a:srgbClr val="000000"/>
                </a:solidFill>
                <a:latin typeface="Arial"/>
                <a:ea typeface="Arial"/>
                <a:cs typeface="Arial"/>
                <a:sym typeface="Arial"/>
              </a:rPr>
              <a:t>[2] Aslan,S.(2023).Doğal Dil İşleme Teknikleri Kullanarak E-Ticaret Kullanıcı İncelemelerinde Özellik Tabanlı Duygu Analizi.Fırat Üniversitesi Müh. Bil. Dergisi,35(2), 875-882, 2023. (</a:t>
            </a:r>
            <a:r>
              <a:rPr lang="en-US" sz="1800" u="sng">
                <a:solidFill>
                  <a:srgbClr val="000000"/>
                </a:solidFill>
                <a:latin typeface="Arial"/>
                <a:ea typeface="Arial"/>
                <a:cs typeface="Arial"/>
                <a:sym typeface="Arial"/>
                <a:hlinkClick r:id="rId3" tooltip="https://dergipark.org.tr/tr/pub/fumbd/issue/76699/1335583"/>
              </a:rPr>
              <a:t>https://www.researchgate.net/publication/331478260_Sentiment_Analysis_of_Amazon_Products_Using_Ensemble_Machine_Learning_Algorithm</a:t>
            </a:r>
            <a:r>
              <a:rPr lang="en-US" sz="1800">
                <a:solidFill>
                  <a:srgbClr val="000000"/>
                </a:solidFill>
                <a:latin typeface="Arial"/>
                <a:ea typeface="Arial"/>
                <a:cs typeface="Arial"/>
                <a:sym typeface="Arial"/>
              </a:rPr>
              <a:t>)</a:t>
            </a:r>
          </a:p>
          <a:p>
            <a:pPr algn="l">
              <a:lnSpc>
                <a:spcPts val="1998"/>
              </a:lnSpc>
            </a:pPr>
            <a:r>
              <a:rPr lang="en-US" sz="1800">
                <a:solidFill>
                  <a:srgbClr val="000000"/>
                </a:solidFill>
                <a:latin typeface="Arial"/>
                <a:ea typeface="Arial"/>
                <a:cs typeface="Arial"/>
                <a:sym typeface="Arial"/>
              </a:rPr>
              <a:t>[3] R. Xia, C. Zong, S. Li, “Ensemble of feature sets and classification algorithms for sentiment classification”, Information Sciences, 181(6), 1138-1152, 2011.  (https://nlpr.ia.ac.cn/cip/ZongPublications/2011/2011.02%20Information%20Science,%20XIA%20Rui.pdf)</a:t>
            </a:r>
          </a:p>
        </p:txBody>
      </p:sp>
      <p:sp>
        <p:nvSpPr>
          <p:cNvPr name="AutoShape 7" id="7"/>
          <p:cNvSpPr/>
          <p:nvPr/>
        </p:nvSpPr>
        <p:spPr>
          <a:xfrm>
            <a:off x="41632" y="6630281"/>
            <a:ext cx="18204736" cy="0"/>
          </a:xfrm>
          <a:prstGeom prst="line">
            <a:avLst/>
          </a:prstGeom>
          <a:ln cap="flat" w="38100">
            <a:solidFill>
              <a:srgbClr val="000000"/>
            </a:solidFill>
            <a:prstDash val="sysDash"/>
            <a:headEnd type="none" len="sm" w="sm"/>
            <a:tailEnd type="none" len="sm" w="sm"/>
          </a:ln>
        </p:spPr>
      </p:sp>
      <p:sp>
        <p:nvSpPr>
          <p:cNvPr name="Freeform 8" id="8"/>
          <p:cNvSpPr/>
          <p:nvPr/>
        </p:nvSpPr>
        <p:spPr>
          <a:xfrm flipH="false" flipV="false" rot="0">
            <a:off x="16907663" y="66942"/>
            <a:ext cx="1297073" cy="1057396"/>
          </a:xfrm>
          <a:custGeom>
            <a:avLst/>
            <a:gdLst/>
            <a:ahLst/>
            <a:cxnLst/>
            <a:rect r="r" b="b" t="t" l="l"/>
            <a:pathLst>
              <a:path h="1057396" w="1297073">
                <a:moveTo>
                  <a:pt x="0" y="0"/>
                </a:moveTo>
                <a:lnTo>
                  <a:pt x="1297073" y="0"/>
                </a:lnTo>
                <a:lnTo>
                  <a:pt x="1297073" y="1057396"/>
                </a:lnTo>
                <a:lnTo>
                  <a:pt x="0" y="1057396"/>
                </a:lnTo>
                <a:lnTo>
                  <a:pt x="0" y="0"/>
                </a:lnTo>
                <a:close/>
              </a:path>
            </a:pathLst>
          </a:custGeom>
          <a:blipFill>
            <a:blip r:embed="rId4"/>
            <a:stretch>
              <a:fillRect l="0" t="0" r="0" b="0"/>
            </a:stretch>
          </a:blipFill>
        </p:spPr>
      </p:sp>
      <p:sp>
        <p:nvSpPr>
          <p:cNvPr name="Freeform 9" id="9"/>
          <p:cNvSpPr/>
          <p:nvPr/>
        </p:nvSpPr>
        <p:spPr>
          <a:xfrm flipH="false" flipV="false" rot="0">
            <a:off x="0" y="8790170"/>
            <a:ext cx="18288000" cy="1496830"/>
          </a:xfrm>
          <a:custGeom>
            <a:avLst/>
            <a:gdLst/>
            <a:ahLst/>
            <a:cxnLst/>
            <a:rect r="r" b="b" t="t" l="l"/>
            <a:pathLst>
              <a:path h="1496830" w="18288000">
                <a:moveTo>
                  <a:pt x="0" y="0"/>
                </a:moveTo>
                <a:lnTo>
                  <a:pt x="18288000" y="0"/>
                </a:lnTo>
                <a:lnTo>
                  <a:pt x="18288000" y="1496830"/>
                </a:lnTo>
                <a:lnTo>
                  <a:pt x="0" y="1496830"/>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96786" y="1212430"/>
            <a:ext cx="15203276" cy="3406521"/>
          </a:xfrm>
          <a:prstGeom prst="rect">
            <a:avLst/>
          </a:prstGeom>
        </p:spPr>
        <p:txBody>
          <a:bodyPr anchor="t" rtlCol="false" tIns="0" lIns="0" bIns="0" rIns="0">
            <a:spAutoFit/>
          </a:bodyPr>
          <a:lstStyle/>
          <a:p>
            <a:pPr algn="just">
              <a:lnSpc>
                <a:spcPts val="2441"/>
              </a:lnSpc>
            </a:pPr>
            <a:r>
              <a:rPr lang="en-US" sz="2199">
                <a:solidFill>
                  <a:srgbClr val="000000"/>
                </a:solidFill>
                <a:latin typeface="Arial"/>
                <a:ea typeface="Arial"/>
                <a:cs typeface="Arial"/>
                <a:sym typeface="Arial"/>
              </a:rPr>
              <a:t>[4] Bu çalışmada, mobil ürün incelemeleri üzerinden özellik tabanlı duygu analizi yapılması ele alınmaktadır. Proje, çeşitli makine öğrenmesi teknikleri kullanarak mobil ürünlere yönelik kullanıcı yorumlarını analiz etmektedir. Bu kapsamda, yorumların belirli özelliklere (örneğin, pil ömrü, kamera kalitesi) yönelik olumlu veya olumsuz duygu ifadelerini sınıflandırmak hedeflenmiştir.Bu projeyi yapabilmek için makine öğrenmesi ve doğal dil işleme yöntemleri birlikte kullanılmıştır.Makine öğrenmesinde Naive Bayes,SVM,KNN,Random Forest, doğal dil işlemede ise özellik çıkarımı, duygu sözlükleri, POS tagging ve metin ön işleme gibi yöntemler kullanılmıştır.Sırasıyla doğruluk oranları KNN %89.40, SVM %91.20,   </a:t>
            </a:r>
          </a:p>
          <a:p>
            <a:pPr algn="just">
              <a:lnSpc>
                <a:spcPts val="2441"/>
              </a:lnSpc>
            </a:pPr>
            <a:r>
              <a:rPr lang="en-US" sz="2199">
                <a:solidFill>
                  <a:srgbClr val="000000"/>
                </a:solidFill>
                <a:latin typeface="Arial"/>
                <a:ea typeface="Arial"/>
                <a:cs typeface="Arial"/>
                <a:sym typeface="Arial"/>
              </a:rPr>
              <a:t>Naive Bayes %93.6 ve Random Forest %94.50 gibi yüsek doğruluk oranlarına sahiptir. Çalışma, farklı makine öğrenmesi algoritmalarının karşılaştırmalı analizini sunar ve NLP tekniklerinin entegrasyonunun duygu analiz sürecini önemli ölçüde geliştirdiğini, kullanıcı tercihleri ve mobil ürün özelliklerine ilişkin değerli içgörüler sağladığını göstermektedir.</a:t>
            </a:r>
          </a:p>
          <a:p>
            <a:pPr algn="just">
              <a:lnSpc>
                <a:spcPts val="2441"/>
              </a:lnSpc>
            </a:pPr>
          </a:p>
        </p:txBody>
      </p:sp>
      <p:sp>
        <p:nvSpPr>
          <p:cNvPr name="TextBox 3" id="3"/>
          <p:cNvSpPr txBox="true"/>
          <p:nvPr/>
        </p:nvSpPr>
        <p:spPr>
          <a:xfrm rot="0">
            <a:off x="1542362" y="4531783"/>
            <a:ext cx="15203276" cy="2187321"/>
          </a:xfrm>
          <a:prstGeom prst="rect">
            <a:avLst/>
          </a:prstGeom>
        </p:spPr>
        <p:txBody>
          <a:bodyPr anchor="t" rtlCol="false" tIns="0" lIns="0" bIns="0" rIns="0">
            <a:spAutoFit/>
          </a:bodyPr>
          <a:lstStyle/>
          <a:p>
            <a:pPr algn="just">
              <a:lnSpc>
                <a:spcPts val="2441"/>
              </a:lnSpc>
            </a:pPr>
            <a:r>
              <a:rPr lang="en-US" sz="2199">
                <a:solidFill>
                  <a:srgbClr val="000000"/>
                </a:solidFill>
                <a:latin typeface="Arial"/>
                <a:ea typeface="Arial"/>
                <a:cs typeface="Arial"/>
                <a:sym typeface="Arial"/>
              </a:rPr>
              <a:t>[5] Bu çalışmada, 'Adversarial Training' adı verilen bir yöntem kullanılmıştır ve bu yöntem ABSA için yapay veri üretimi yapmaktadır. Bu yöntem, gerçek dünyadaki verilere çok yakın verilerin yapay olarak üretilmesini sağlar. Oluşturulan veriler sinir ağlarını daha sağlam hale getirmek için kullanılır. Çalışmada, BERT ve sonradan eğitilmiş BERT(BERT-PT) kullanılarak adversarial eğitim uygulanmıştır. BERT-PT sonuçları farklı hiper parametrelerle iyileştirildikten sonra, Aspect Extraction (Aspect çıkarımı) ve Aspect Sentiment Classification (Aspect duygusal sınıflandırma) görevleri için BERT Adversarial Training (BAT) adlı yeni bir mimari önerilmiştir. Oluşturulan model hem BERT modelini hem de BERT-PT modelini geride bırakmıştır. Bu adversarial eğitimin ABSA'da uygulandığı ilk çalışmadır.</a:t>
            </a:r>
          </a:p>
        </p:txBody>
      </p:sp>
      <p:sp>
        <p:nvSpPr>
          <p:cNvPr name="TextBox 4" id="4"/>
          <p:cNvSpPr txBox="true"/>
          <p:nvPr/>
        </p:nvSpPr>
        <p:spPr>
          <a:xfrm rot="0">
            <a:off x="83264" y="150956"/>
            <a:ext cx="5208270" cy="890270"/>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Arial Bold"/>
                <a:ea typeface="Arial Bold"/>
                <a:cs typeface="Arial Bold"/>
                <a:sym typeface="Arial Bold"/>
              </a:rPr>
              <a:t>Literatür Taraması</a:t>
            </a:r>
          </a:p>
        </p:txBody>
      </p:sp>
      <p:sp>
        <p:nvSpPr>
          <p:cNvPr name="TextBox 5" id="5"/>
          <p:cNvSpPr txBox="true"/>
          <p:nvPr/>
        </p:nvSpPr>
        <p:spPr>
          <a:xfrm rot="0">
            <a:off x="805689" y="7219033"/>
            <a:ext cx="17700218" cy="1525524"/>
          </a:xfrm>
          <a:prstGeom prst="rect">
            <a:avLst/>
          </a:prstGeom>
        </p:spPr>
        <p:txBody>
          <a:bodyPr anchor="t" rtlCol="false" tIns="0" lIns="0" bIns="0" rIns="0">
            <a:spAutoFit/>
          </a:bodyPr>
          <a:lstStyle/>
          <a:p>
            <a:pPr algn="l">
              <a:lnSpc>
                <a:spcPts val="1998"/>
              </a:lnSpc>
            </a:pPr>
            <a:r>
              <a:rPr lang="en-US" sz="1800">
                <a:solidFill>
                  <a:srgbClr val="000000"/>
                </a:solidFill>
                <a:latin typeface="Arial"/>
                <a:ea typeface="Arial"/>
                <a:cs typeface="Arial"/>
                <a:sym typeface="Arial"/>
              </a:rPr>
              <a:t>[4] Abraham, M. P., &amp; Reddy, U. K. K. (2020). Feature Based Sentiment Analysis of Mobile Product Reviews using Machine Learning Techniques. International Journal of Advanced Trends in Computer Science and Engineering, 9(2), 210-220.( </a:t>
            </a:r>
            <a:r>
              <a:rPr lang="en-US" sz="1800" u="sng">
                <a:solidFill>
                  <a:srgbClr val="000000"/>
                </a:solidFill>
                <a:latin typeface="Arial"/>
                <a:ea typeface="Arial"/>
                <a:cs typeface="Arial"/>
                <a:sym typeface="Arial"/>
                <a:hlinkClick r:id="rId2" tooltip="https://www.warse.org/IJATCSE/static/pdf/file/ijatcse210922020.pdf"/>
              </a:rPr>
              <a:t>https://www.warse.org/IJATCSE/static/pdf/file/ijatcse210922020.pdf</a:t>
            </a:r>
            <a:r>
              <a:rPr lang="en-US" sz="1800">
                <a:solidFill>
                  <a:srgbClr val="000000"/>
                </a:solidFill>
                <a:latin typeface="Arial"/>
                <a:ea typeface="Arial"/>
                <a:cs typeface="Arial"/>
                <a:sym typeface="Arial"/>
              </a:rPr>
              <a:t>)</a:t>
            </a:r>
          </a:p>
          <a:p>
            <a:pPr algn="l">
              <a:lnSpc>
                <a:spcPts val="1998"/>
              </a:lnSpc>
            </a:pPr>
          </a:p>
          <a:p>
            <a:pPr algn="l">
              <a:lnSpc>
                <a:spcPts val="1998"/>
              </a:lnSpc>
            </a:pPr>
            <a:r>
              <a:rPr lang="en-US" sz="1800">
                <a:solidFill>
                  <a:srgbClr val="000000"/>
                </a:solidFill>
                <a:latin typeface="Arial"/>
                <a:ea typeface="Arial"/>
                <a:cs typeface="Arial"/>
                <a:sym typeface="Arial"/>
              </a:rPr>
              <a:t>[5] Smith, J. (2020). Adversarial Training for Aspect-Based Sentiment Analysis. Journal of Natural Language Processing, 5(2), 123-135.</a:t>
            </a:r>
          </a:p>
          <a:p>
            <a:pPr algn="l">
              <a:lnSpc>
                <a:spcPts val="1998"/>
              </a:lnSpc>
            </a:pPr>
            <a:r>
              <a:rPr lang="en-US" sz="1800">
                <a:solidFill>
                  <a:srgbClr val="000000"/>
                </a:solidFill>
                <a:latin typeface="Arial"/>
                <a:ea typeface="Arial"/>
                <a:cs typeface="Arial"/>
                <a:sym typeface="Arial"/>
              </a:rPr>
              <a:t> </a:t>
            </a:r>
            <a:r>
              <a:rPr lang="en-US" sz="1800" u="sng">
                <a:solidFill>
                  <a:srgbClr val="000000"/>
                </a:solidFill>
                <a:latin typeface="Arial"/>
                <a:ea typeface="Arial"/>
                <a:cs typeface="Arial"/>
                <a:sym typeface="Arial"/>
                <a:hlinkClick r:id="rId3" tooltip="https://arxiv.org/pdf/2001.11316v4"/>
              </a:rPr>
              <a:t>(https://arxiv.org/pdf/2001.11316v4</a:t>
            </a:r>
            <a:r>
              <a:rPr lang="en-US" sz="1800">
                <a:solidFill>
                  <a:srgbClr val="000000"/>
                </a:solidFill>
                <a:latin typeface="Arial"/>
                <a:ea typeface="Arial"/>
                <a:cs typeface="Arial"/>
                <a:sym typeface="Arial"/>
              </a:rPr>
              <a:t>)</a:t>
            </a:r>
          </a:p>
          <a:p>
            <a:pPr algn="l">
              <a:lnSpc>
                <a:spcPts val="1998"/>
              </a:lnSpc>
            </a:pPr>
          </a:p>
        </p:txBody>
      </p:sp>
      <p:sp>
        <p:nvSpPr>
          <p:cNvPr name="AutoShape 6" id="6"/>
          <p:cNvSpPr/>
          <p:nvPr/>
        </p:nvSpPr>
        <p:spPr>
          <a:xfrm>
            <a:off x="301172" y="7056779"/>
            <a:ext cx="18204736" cy="0"/>
          </a:xfrm>
          <a:prstGeom prst="line">
            <a:avLst/>
          </a:prstGeom>
          <a:ln cap="flat" w="38100">
            <a:solidFill>
              <a:srgbClr val="000000"/>
            </a:solidFill>
            <a:prstDash val="sysDash"/>
            <a:headEnd type="none" len="sm" w="sm"/>
            <a:tailEnd type="none" len="sm" w="sm"/>
          </a:ln>
        </p:spPr>
      </p:sp>
      <p:sp>
        <p:nvSpPr>
          <p:cNvPr name="Freeform 7" id="7"/>
          <p:cNvSpPr/>
          <p:nvPr/>
        </p:nvSpPr>
        <p:spPr>
          <a:xfrm flipH="false" flipV="false" rot="0">
            <a:off x="0" y="8790170"/>
            <a:ext cx="18288000" cy="1496830"/>
          </a:xfrm>
          <a:custGeom>
            <a:avLst/>
            <a:gdLst/>
            <a:ahLst/>
            <a:cxnLst/>
            <a:rect r="r" b="b" t="t" l="l"/>
            <a:pathLst>
              <a:path h="1496830" w="18288000">
                <a:moveTo>
                  <a:pt x="0" y="0"/>
                </a:moveTo>
                <a:lnTo>
                  <a:pt x="18288000" y="0"/>
                </a:lnTo>
                <a:lnTo>
                  <a:pt x="18288000" y="1496830"/>
                </a:lnTo>
                <a:lnTo>
                  <a:pt x="0" y="1496830"/>
                </a:lnTo>
                <a:lnTo>
                  <a:pt x="0" y="0"/>
                </a:lnTo>
                <a:close/>
              </a:path>
            </a:pathLst>
          </a:custGeom>
          <a:blipFill>
            <a:blip r:embed="rId4"/>
            <a:stretch>
              <a:fillRect l="0" t="0" r="0" b="0"/>
            </a:stretch>
          </a:blipFill>
        </p:spPr>
      </p:sp>
      <p:sp>
        <p:nvSpPr>
          <p:cNvPr name="Freeform 8" id="8"/>
          <p:cNvSpPr/>
          <p:nvPr/>
        </p:nvSpPr>
        <p:spPr>
          <a:xfrm flipH="false" flipV="false" rot="0">
            <a:off x="16907663" y="66942"/>
            <a:ext cx="1297073" cy="1057396"/>
          </a:xfrm>
          <a:custGeom>
            <a:avLst/>
            <a:gdLst/>
            <a:ahLst/>
            <a:cxnLst/>
            <a:rect r="r" b="b" t="t" l="l"/>
            <a:pathLst>
              <a:path h="1057396" w="1297073">
                <a:moveTo>
                  <a:pt x="0" y="0"/>
                </a:moveTo>
                <a:lnTo>
                  <a:pt x="1297073" y="0"/>
                </a:lnTo>
                <a:lnTo>
                  <a:pt x="1297073" y="1057396"/>
                </a:lnTo>
                <a:lnTo>
                  <a:pt x="0" y="1057396"/>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Freeform 3" id="3"/>
          <p:cNvSpPr/>
          <p:nvPr/>
        </p:nvSpPr>
        <p:spPr>
          <a:xfrm flipH="false" flipV="false" rot="0">
            <a:off x="911392" y="3582709"/>
            <a:ext cx="16519852" cy="3313260"/>
          </a:xfrm>
          <a:custGeom>
            <a:avLst/>
            <a:gdLst/>
            <a:ahLst/>
            <a:cxnLst/>
            <a:rect r="r" b="b" t="t" l="l"/>
            <a:pathLst>
              <a:path h="3313260" w="16519852">
                <a:moveTo>
                  <a:pt x="0" y="0"/>
                </a:moveTo>
                <a:lnTo>
                  <a:pt x="16519853" y="0"/>
                </a:lnTo>
                <a:lnTo>
                  <a:pt x="16519853" y="3313260"/>
                </a:lnTo>
                <a:lnTo>
                  <a:pt x="0" y="3313260"/>
                </a:lnTo>
                <a:lnTo>
                  <a:pt x="0" y="0"/>
                </a:lnTo>
                <a:close/>
              </a:path>
            </a:pathLst>
          </a:custGeom>
          <a:blipFill>
            <a:blip r:embed="rId3"/>
            <a:stretch>
              <a:fillRect l="0" t="0" r="0" b="0"/>
            </a:stretch>
          </a:blipFill>
        </p:spPr>
      </p:sp>
      <p:sp>
        <p:nvSpPr>
          <p:cNvPr name="AutoShape 4" id="4"/>
          <p:cNvSpPr/>
          <p:nvPr/>
        </p:nvSpPr>
        <p:spPr>
          <a:xfrm>
            <a:off x="855767" y="3582709"/>
            <a:ext cx="16616303" cy="13645"/>
          </a:xfrm>
          <a:prstGeom prst="line">
            <a:avLst/>
          </a:prstGeom>
          <a:ln cap="flat" w="95250">
            <a:solidFill>
              <a:srgbClr val="545454"/>
            </a:solidFill>
            <a:prstDash val="solid"/>
            <a:headEnd type="none" len="sm" w="sm"/>
            <a:tailEnd type="none" len="sm" w="sm"/>
          </a:ln>
        </p:spPr>
      </p:sp>
      <p:sp>
        <p:nvSpPr>
          <p:cNvPr name="AutoShape 5" id="5"/>
          <p:cNvSpPr/>
          <p:nvPr/>
        </p:nvSpPr>
        <p:spPr>
          <a:xfrm>
            <a:off x="860149" y="6878980"/>
            <a:ext cx="16542770" cy="0"/>
          </a:xfrm>
          <a:prstGeom prst="line">
            <a:avLst/>
          </a:prstGeom>
          <a:ln cap="flat" w="95250">
            <a:solidFill>
              <a:srgbClr val="545454"/>
            </a:solidFill>
            <a:prstDash val="solid"/>
            <a:headEnd type="none" len="sm" w="sm"/>
            <a:tailEnd type="none" len="sm" w="sm"/>
          </a:ln>
        </p:spPr>
      </p:sp>
      <p:sp>
        <p:nvSpPr>
          <p:cNvPr name="AutoShape 6" id="6"/>
          <p:cNvSpPr/>
          <p:nvPr/>
        </p:nvSpPr>
        <p:spPr>
          <a:xfrm>
            <a:off x="860149" y="3582709"/>
            <a:ext cx="0" cy="3296270"/>
          </a:xfrm>
          <a:prstGeom prst="line">
            <a:avLst/>
          </a:prstGeom>
          <a:ln cap="flat" w="95250">
            <a:solidFill>
              <a:srgbClr val="545454"/>
            </a:solidFill>
            <a:prstDash val="solid"/>
            <a:headEnd type="none" len="sm" w="sm"/>
            <a:tailEnd type="none" len="sm" w="sm"/>
          </a:ln>
        </p:spPr>
      </p:sp>
      <p:sp>
        <p:nvSpPr>
          <p:cNvPr name="AutoShape 7" id="7"/>
          <p:cNvSpPr/>
          <p:nvPr/>
        </p:nvSpPr>
        <p:spPr>
          <a:xfrm flipH="true">
            <a:off x="17431245" y="3582984"/>
            <a:ext cx="19050" cy="3296270"/>
          </a:xfrm>
          <a:prstGeom prst="line">
            <a:avLst/>
          </a:prstGeom>
          <a:ln cap="flat" w="95250">
            <a:solidFill>
              <a:srgbClr val="545454"/>
            </a:solidFill>
            <a:prstDash val="solid"/>
            <a:headEnd type="none" len="sm" w="sm"/>
            <a:tailEnd type="none" len="sm" w="sm"/>
          </a:ln>
        </p:spPr>
      </p:sp>
      <p:sp>
        <p:nvSpPr>
          <p:cNvPr name="Freeform 8" id="8"/>
          <p:cNvSpPr/>
          <p:nvPr/>
        </p:nvSpPr>
        <p:spPr>
          <a:xfrm flipH="false" flipV="false" rot="0">
            <a:off x="3964419" y="4032580"/>
            <a:ext cx="178145" cy="399204"/>
          </a:xfrm>
          <a:custGeom>
            <a:avLst/>
            <a:gdLst/>
            <a:ahLst/>
            <a:cxnLst/>
            <a:rect r="r" b="b" t="t" l="l"/>
            <a:pathLst>
              <a:path h="399204" w="178145">
                <a:moveTo>
                  <a:pt x="0" y="0"/>
                </a:moveTo>
                <a:lnTo>
                  <a:pt x="178145" y="0"/>
                </a:lnTo>
                <a:lnTo>
                  <a:pt x="178145" y="399203"/>
                </a:lnTo>
                <a:lnTo>
                  <a:pt x="0" y="399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235008" y="4845286"/>
            <a:ext cx="178145" cy="399204"/>
          </a:xfrm>
          <a:custGeom>
            <a:avLst/>
            <a:gdLst/>
            <a:ahLst/>
            <a:cxnLst/>
            <a:rect r="r" b="b" t="t" l="l"/>
            <a:pathLst>
              <a:path h="399204" w="178145">
                <a:moveTo>
                  <a:pt x="0" y="0"/>
                </a:moveTo>
                <a:lnTo>
                  <a:pt x="178145" y="0"/>
                </a:lnTo>
                <a:lnTo>
                  <a:pt x="178145" y="399203"/>
                </a:lnTo>
                <a:lnTo>
                  <a:pt x="0" y="3992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483102" y="4431783"/>
            <a:ext cx="178145" cy="399204"/>
          </a:xfrm>
          <a:custGeom>
            <a:avLst/>
            <a:gdLst/>
            <a:ahLst/>
            <a:cxnLst/>
            <a:rect r="r" b="b" t="t" l="l"/>
            <a:pathLst>
              <a:path h="399204" w="178145">
                <a:moveTo>
                  <a:pt x="0" y="0"/>
                </a:moveTo>
                <a:lnTo>
                  <a:pt x="178145" y="0"/>
                </a:lnTo>
                <a:lnTo>
                  <a:pt x="178145" y="399204"/>
                </a:lnTo>
                <a:lnTo>
                  <a:pt x="0" y="3992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7316374" y="4062141"/>
            <a:ext cx="390124" cy="369643"/>
          </a:xfrm>
          <a:custGeom>
            <a:avLst/>
            <a:gdLst/>
            <a:ahLst/>
            <a:cxnLst/>
            <a:rect r="r" b="b" t="t" l="l"/>
            <a:pathLst>
              <a:path h="369643" w="390124">
                <a:moveTo>
                  <a:pt x="0" y="0"/>
                </a:moveTo>
                <a:lnTo>
                  <a:pt x="390125" y="0"/>
                </a:lnTo>
                <a:lnTo>
                  <a:pt x="390125" y="369642"/>
                </a:lnTo>
                <a:lnTo>
                  <a:pt x="0" y="3696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7351790" y="6274531"/>
            <a:ext cx="158909" cy="847726"/>
          </a:xfrm>
          <a:prstGeom prst="rect">
            <a:avLst/>
          </a:prstGeom>
        </p:spPr>
        <p:txBody>
          <a:bodyPr anchor="t" rtlCol="false" tIns="0" lIns="0" bIns="0" rIns="0">
            <a:spAutoFit/>
          </a:bodyPr>
          <a:lstStyle/>
          <a:p>
            <a:pPr algn="ctr">
              <a:lnSpc>
                <a:spcPts val="6299"/>
              </a:lnSpc>
              <a:spcBef>
                <a:spcPct val="0"/>
              </a:spcBef>
            </a:pPr>
            <a:r>
              <a:rPr lang="en-US" sz="4499">
                <a:solidFill>
                  <a:srgbClr val="545454"/>
                </a:solidFill>
                <a:latin typeface="Arial Bold"/>
                <a:ea typeface="Arial Bold"/>
                <a:cs typeface="Arial Bold"/>
                <a:sym typeface="Arial Bold"/>
              </a:rPr>
              <a:t>.</a:t>
            </a:r>
          </a:p>
        </p:txBody>
      </p:sp>
      <p:sp>
        <p:nvSpPr>
          <p:cNvPr name="TextBox 13" id="13"/>
          <p:cNvSpPr txBox="true"/>
          <p:nvPr/>
        </p:nvSpPr>
        <p:spPr>
          <a:xfrm rot="0">
            <a:off x="4144391" y="3938316"/>
            <a:ext cx="3171984" cy="588010"/>
          </a:xfrm>
          <a:prstGeom prst="rect">
            <a:avLst/>
          </a:prstGeom>
        </p:spPr>
        <p:txBody>
          <a:bodyPr anchor="t" rtlCol="false" tIns="0" lIns="0" bIns="0" rIns="0">
            <a:spAutoFit/>
          </a:bodyPr>
          <a:lstStyle/>
          <a:p>
            <a:pPr algn="ctr">
              <a:lnSpc>
                <a:spcPts val="4339"/>
              </a:lnSpc>
              <a:spcBef>
                <a:spcPct val="0"/>
              </a:spcBef>
            </a:pPr>
            <a:r>
              <a:rPr lang="en-US" sz="3099">
                <a:solidFill>
                  <a:srgbClr val="E57212"/>
                </a:solidFill>
                <a:latin typeface="Arial Bold"/>
                <a:ea typeface="Arial Bold"/>
                <a:cs typeface="Arial Bold"/>
                <a:sym typeface="Arial Bold"/>
              </a:rPr>
              <a:t>.............................</a:t>
            </a:r>
          </a:p>
        </p:txBody>
      </p:sp>
      <p:sp>
        <p:nvSpPr>
          <p:cNvPr name="TextBox 14" id="14"/>
          <p:cNvSpPr txBox="true"/>
          <p:nvPr/>
        </p:nvSpPr>
        <p:spPr>
          <a:xfrm rot="0">
            <a:off x="5839761" y="4354539"/>
            <a:ext cx="4593907" cy="588010"/>
          </a:xfrm>
          <a:prstGeom prst="rect">
            <a:avLst/>
          </a:prstGeom>
        </p:spPr>
        <p:txBody>
          <a:bodyPr anchor="t" rtlCol="false" tIns="0" lIns="0" bIns="0" rIns="0">
            <a:spAutoFit/>
          </a:bodyPr>
          <a:lstStyle/>
          <a:p>
            <a:pPr algn="ctr">
              <a:lnSpc>
                <a:spcPts val="4339"/>
              </a:lnSpc>
              <a:spcBef>
                <a:spcPct val="0"/>
              </a:spcBef>
            </a:pPr>
            <a:r>
              <a:rPr lang="en-US" sz="3099">
                <a:solidFill>
                  <a:srgbClr val="FADA09"/>
                </a:solidFill>
                <a:latin typeface="Arial Bold"/>
                <a:ea typeface="Arial Bold"/>
                <a:cs typeface="Arial Bold"/>
                <a:sym typeface="Arial Bold"/>
              </a:rPr>
              <a:t>..........................................</a:t>
            </a:r>
          </a:p>
        </p:txBody>
      </p:sp>
      <p:sp>
        <p:nvSpPr>
          <p:cNvPr name="Freeform 15" id="15"/>
          <p:cNvSpPr/>
          <p:nvPr/>
        </p:nvSpPr>
        <p:spPr>
          <a:xfrm flipH="false" flipV="false" rot="0">
            <a:off x="10433669" y="4478364"/>
            <a:ext cx="390124" cy="369643"/>
          </a:xfrm>
          <a:custGeom>
            <a:avLst/>
            <a:gdLst/>
            <a:ahLst/>
            <a:cxnLst/>
            <a:rect r="r" b="b" t="t" l="l"/>
            <a:pathLst>
              <a:path h="369643" w="390124">
                <a:moveTo>
                  <a:pt x="0" y="0"/>
                </a:moveTo>
                <a:lnTo>
                  <a:pt x="390124" y="0"/>
                </a:lnTo>
                <a:lnTo>
                  <a:pt x="390124" y="369642"/>
                </a:lnTo>
                <a:lnTo>
                  <a:pt x="0" y="3696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0823793" y="4860066"/>
            <a:ext cx="390124" cy="369643"/>
          </a:xfrm>
          <a:custGeom>
            <a:avLst/>
            <a:gdLst/>
            <a:ahLst/>
            <a:cxnLst/>
            <a:rect r="r" b="b" t="t" l="l"/>
            <a:pathLst>
              <a:path h="369643" w="390124">
                <a:moveTo>
                  <a:pt x="0" y="0"/>
                </a:moveTo>
                <a:lnTo>
                  <a:pt x="390124" y="0"/>
                </a:lnTo>
                <a:lnTo>
                  <a:pt x="390124" y="369643"/>
                </a:lnTo>
                <a:lnTo>
                  <a:pt x="0" y="3696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6448643" y="4771806"/>
            <a:ext cx="4375150" cy="588010"/>
          </a:xfrm>
          <a:prstGeom prst="rect">
            <a:avLst/>
          </a:prstGeom>
        </p:spPr>
        <p:txBody>
          <a:bodyPr anchor="t" rtlCol="false" tIns="0" lIns="0" bIns="0" rIns="0">
            <a:spAutoFit/>
          </a:bodyPr>
          <a:lstStyle/>
          <a:p>
            <a:pPr algn="ctr">
              <a:lnSpc>
                <a:spcPts val="4339"/>
              </a:lnSpc>
              <a:spcBef>
                <a:spcPct val="0"/>
              </a:spcBef>
            </a:pPr>
            <a:r>
              <a:rPr lang="en-US" sz="3099">
                <a:solidFill>
                  <a:srgbClr val="FF3131"/>
                </a:solidFill>
                <a:latin typeface="Arial Bold"/>
                <a:ea typeface="Arial Bold"/>
                <a:cs typeface="Arial Bold"/>
                <a:sym typeface="Arial Bold"/>
              </a:rPr>
              <a:t>........................................</a:t>
            </a:r>
          </a:p>
        </p:txBody>
      </p:sp>
      <p:sp>
        <p:nvSpPr>
          <p:cNvPr name="Freeform 18" id="18"/>
          <p:cNvSpPr/>
          <p:nvPr/>
        </p:nvSpPr>
        <p:spPr>
          <a:xfrm flipH="false" flipV="false" rot="0">
            <a:off x="7804881" y="5244489"/>
            <a:ext cx="178145" cy="399204"/>
          </a:xfrm>
          <a:custGeom>
            <a:avLst/>
            <a:gdLst/>
            <a:ahLst/>
            <a:cxnLst/>
            <a:rect r="r" b="b" t="t" l="l"/>
            <a:pathLst>
              <a:path h="399204" w="178145">
                <a:moveTo>
                  <a:pt x="0" y="0"/>
                </a:moveTo>
                <a:lnTo>
                  <a:pt x="178145" y="0"/>
                </a:lnTo>
                <a:lnTo>
                  <a:pt x="178145" y="399204"/>
                </a:lnTo>
                <a:lnTo>
                  <a:pt x="0" y="3992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7983026" y="5163492"/>
            <a:ext cx="6672104" cy="588010"/>
          </a:xfrm>
          <a:prstGeom prst="rect">
            <a:avLst/>
          </a:prstGeom>
        </p:spPr>
        <p:txBody>
          <a:bodyPr anchor="t" rtlCol="false" tIns="0" lIns="0" bIns="0" rIns="0">
            <a:spAutoFit/>
          </a:bodyPr>
          <a:lstStyle/>
          <a:p>
            <a:pPr algn="ctr">
              <a:lnSpc>
                <a:spcPts val="4339"/>
              </a:lnSpc>
              <a:spcBef>
                <a:spcPct val="0"/>
              </a:spcBef>
            </a:pPr>
            <a:r>
              <a:rPr lang="en-US" sz="3099">
                <a:solidFill>
                  <a:srgbClr val="5E17EB"/>
                </a:solidFill>
                <a:latin typeface="Arial Bold"/>
                <a:ea typeface="Arial Bold"/>
                <a:cs typeface="Arial Bold"/>
                <a:sym typeface="Arial Bold"/>
              </a:rPr>
              <a:t>.............................................................</a:t>
            </a:r>
          </a:p>
        </p:txBody>
      </p:sp>
      <p:sp>
        <p:nvSpPr>
          <p:cNvPr name="Freeform 20" id="20"/>
          <p:cNvSpPr/>
          <p:nvPr/>
        </p:nvSpPr>
        <p:spPr>
          <a:xfrm flipH="false" flipV="false" rot="0">
            <a:off x="14265006" y="5244489"/>
            <a:ext cx="390124" cy="369643"/>
          </a:xfrm>
          <a:custGeom>
            <a:avLst/>
            <a:gdLst/>
            <a:ahLst/>
            <a:cxnLst/>
            <a:rect r="r" b="b" t="t" l="l"/>
            <a:pathLst>
              <a:path h="369643" w="390124">
                <a:moveTo>
                  <a:pt x="0" y="0"/>
                </a:moveTo>
                <a:lnTo>
                  <a:pt x="390124" y="0"/>
                </a:lnTo>
                <a:lnTo>
                  <a:pt x="390124" y="369643"/>
                </a:lnTo>
                <a:lnTo>
                  <a:pt x="0" y="3696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9678977" y="5614132"/>
            <a:ext cx="178145" cy="399204"/>
          </a:xfrm>
          <a:custGeom>
            <a:avLst/>
            <a:gdLst/>
            <a:ahLst/>
            <a:cxnLst/>
            <a:rect r="r" b="b" t="t" l="l"/>
            <a:pathLst>
              <a:path h="399204" w="178145">
                <a:moveTo>
                  <a:pt x="0" y="0"/>
                </a:moveTo>
                <a:lnTo>
                  <a:pt x="178144" y="0"/>
                </a:lnTo>
                <a:lnTo>
                  <a:pt x="178144" y="399204"/>
                </a:lnTo>
                <a:lnTo>
                  <a:pt x="0" y="39920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2" id="22"/>
          <p:cNvSpPr txBox="true"/>
          <p:nvPr/>
        </p:nvSpPr>
        <p:spPr>
          <a:xfrm rot="0">
            <a:off x="9678977" y="5547103"/>
            <a:ext cx="5385164" cy="588010"/>
          </a:xfrm>
          <a:prstGeom prst="rect">
            <a:avLst/>
          </a:prstGeom>
        </p:spPr>
        <p:txBody>
          <a:bodyPr anchor="t" rtlCol="false" tIns="0" lIns="0" bIns="0" rIns="0">
            <a:spAutoFit/>
          </a:bodyPr>
          <a:lstStyle/>
          <a:p>
            <a:pPr algn="ctr">
              <a:lnSpc>
                <a:spcPts val="4339"/>
              </a:lnSpc>
              <a:spcBef>
                <a:spcPct val="0"/>
              </a:spcBef>
            </a:pPr>
            <a:r>
              <a:rPr lang="en-US" sz="3099">
                <a:solidFill>
                  <a:srgbClr val="B53788"/>
                </a:solidFill>
                <a:latin typeface="Arial Bold"/>
                <a:ea typeface="Arial Bold"/>
                <a:cs typeface="Arial Bold"/>
                <a:sym typeface="Arial Bold"/>
              </a:rPr>
              <a:t>..............................................</a:t>
            </a:r>
          </a:p>
        </p:txBody>
      </p:sp>
      <p:sp>
        <p:nvSpPr>
          <p:cNvPr name="Freeform 23" id="23"/>
          <p:cNvSpPr/>
          <p:nvPr/>
        </p:nvSpPr>
        <p:spPr>
          <a:xfrm flipH="false" flipV="false" rot="0">
            <a:off x="14655130" y="5659545"/>
            <a:ext cx="390124" cy="369643"/>
          </a:xfrm>
          <a:custGeom>
            <a:avLst/>
            <a:gdLst/>
            <a:ahLst/>
            <a:cxnLst/>
            <a:rect r="r" b="b" t="t" l="l"/>
            <a:pathLst>
              <a:path h="369643" w="390124">
                <a:moveTo>
                  <a:pt x="0" y="0"/>
                </a:moveTo>
                <a:lnTo>
                  <a:pt x="390124" y="0"/>
                </a:lnTo>
                <a:lnTo>
                  <a:pt x="390124" y="369643"/>
                </a:lnTo>
                <a:lnTo>
                  <a:pt x="0" y="3696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12466690" y="6046777"/>
            <a:ext cx="178145" cy="399204"/>
          </a:xfrm>
          <a:custGeom>
            <a:avLst/>
            <a:gdLst/>
            <a:ahLst/>
            <a:cxnLst/>
            <a:rect r="r" b="b" t="t" l="l"/>
            <a:pathLst>
              <a:path h="399204" w="178145">
                <a:moveTo>
                  <a:pt x="0" y="0"/>
                </a:moveTo>
                <a:lnTo>
                  <a:pt x="178145" y="0"/>
                </a:lnTo>
                <a:lnTo>
                  <a:pt x="178145" y="399204"/>
                </a:lnTo>
                <a:lnTo>
                  <a:pt x="0" y="39920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false" flipV="false" rot="0">
            <a:off x="12872390" y="6445981"/>
            <a:ext cx="178145" cy="399204"/>
          </a:xfrm>
          <a:custGeom>
            <a:avLst/>
            <a:gdLst/>
            <a:ahLst/>
            <a:cxnLst/>
            <a:rect r="r" b="b" t="t" l="l"/>
            <a:pathLst>
              <a:path h="399204" w="178145">
                <a:moveTo>
                  <a:pt x="0" y="0"/>
                </a:moveTo>
                <a:lnTo>
                  <a:pt x="178145" y="0"/>
                </a:lnTo>
                <a:lnTo>
                  <a:pt x="178145" y="399204"/>
                </a:lnTo>
                <a:lnTo>
                  <a:pt x="0" y="39920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6" id="26"/>
          <p:cNvSpPr txBox="true"/>
          <p:nvPr/>
        </p:nvSpPr>
        <p:spPr>
          <a:xfrm rot="0">
            <a:off x="12750824" y="5950776"/>
            <a:ext cx="3542860" cy="588010"/>
          </a:xfrm>
          <a:prstGeom prst="rect">
            <a:avLst/>
          </a:prstGeom>
        </p:spPr>
        <p:txBody>
          <a:bodyPr anchor="t" rtlCol="false" tIns="0" lIns="0" bIns="0" rIns="0">
            <a:spAutoFit/>
          </a:bodyPr>
          <a:lstStyle/>
          <a:p>
            <a:pPr algn="ctr">
              <a:lnSpc>
                <a:spcPts val="4339"/>
              </a:lnSpc>
              <a:spcBef>
                <a:spcPct val="0"/>
              </a:spcBef>
            </a:pPr>
            <a:r>
              <a:rPr lang="en-US" sz="3099">
                <a:solidFill>
                  <a:srgbClr val="38B6FF"/>
                </a:solidFill>
                <a:latin typeface="Arial Bold"/>
                <a:ea typeface="Arial Bold"/>
                <a:cs typeface="Arial Bold"/>
                <a:sym typeface="Arial Bold"/>
              </a:rPr>
              <a:t>................................</a:t>
            </a:r>
          </a:p>
        </p:txBody>
      </p:sp>
      <p:sp>
        <p:nvSpPr>
          <p:cNvPr name="TextBox 27" id="27"/>
          <p:cNvSpPr txBox="true"/>
          <p:nvPr/>
        </p:nvSpPr>
        <p:spPr>
          <a:xfrm rot="0">
            <a:off x="13193487" y="6290969"/>
            <a:ext cx="3741306" cy="588010"/>
          </a:xfrm>
          <a:prstGeom prst="rect">
            <a:avLst/>
          </a:prstGeom>
        </p:spPr>
        <p:txBody>
          <a:bodyPr anchor="t" rtlCol="false" tIns="0" lIns="0" bIns="0" rIns="0">
            <a:spAutoFit/>
          </a:bodyPr>
          <a:lstStyle/>
          <a:p>
            <a:pPr algn="ctr">
              <a:lnSpc>
                <a:spcPts val="4339"/>
              </a:lnSpc>
              <a:spcBef>
                <a:spcPct val="0"/>
              </a:spcBef>
            </a:pPr>
            <a:r>
              <a:rPr lang="en-US" sz="3099">
                <a:solidFill>
                  <a:srgbClr val="199B00"/>
                </a:solidFill>
                <a:latin typeface="Arial Bold"/>
                <a:ea typeface="Arial Bold"/>
                <a:cs typeface="Arial Bold"/>
                <a:sym typeface="Arial Bold"/>
              </a:rPr>
              <a:t>..................................</a:t>
            </a:r>
          </a:p>
        </p:txBody>
      </p:sp>
      <p:sp>
        <p:nvSpPr>
          <p:cNvPr name="Freeform 28" id="28"/>
          <p:cNvSpPr/>
          <p:nvPr/>
        </p:nvSpPr>
        <p:spPr>
          <a:xfrm flipH="false" flipV="false" rot="0">
            <a:off x="16198616" y="6074601"/>
            <a:ext cx="390124" cy="369643"/>
          </a:xfrm>
          <a:custGeom>
            <a:avLst/>
            <a:gdLst/>
            <a:ahLst/>
            <a:cxnLst/>
            <a:rect r="r" b="b" t="t" l="l"/>
            <a:pathLst>
              <a:path h="369643" w="390124">
                <a:moveTo>
                  <a:pt x="0" y="0"/>
                </a:moveTo>
                <a:lnTo>
                  <a:pt x="390124" y="0"/>
                </a:lnTo>
                <a:lnTo>
                  <a:pt x="390124" y="369642"/>
                </a:lnTo>
                <a:lnTo>
                  <a:pt x="0" y="3696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17012794" y="6460761"/>
            <a:ext cx="390124" cy="369643"/>
          </a:xfrm>
          <a:custGeom>
            <a:avLst/>
            <a:gdLst/>
            <a:ahLst/>
            <a:cxnLst/>
            <a:rect r="r" b="b" t="t" l="l"/>
            <a:pathLst>
              <a:path h="369643" w="390124">
                <a:moveTo>
                  <a:pt x="0" y="0"/>
                </a:moveTo>
                <a:lnTo>
                  <a:pt x="390124" y="0"/>
                </a:lnTo>
                <a:lnTo>
                  <a:pt x="390124" y="369643"/>
                </a:lnTo>
                <a:lnTo>
                  <a:pt x="0" y="3696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791316" y="6395911"/>
            <a:ext cx="128902" cy="689913"/>
          </a:xfrm>
          <a:prstGeom prst="rect">
            <a:avLst/>
          </a:prstGeom>
        </p:spPr>
        <p:txBody>
          <a:bodyPr anchor="t" rtlCol="false" tIns="0" lIns="0" bIns="0" rIns="0">
            <a:spAutoFit/>
          </a:bodyPr>
          <a:lstStyle/>
          <a:p>
            <a:pPr algn="ctr">
              <a:lnSpc>
                <a:spcPts val="5114"/>
              </a:lnSpc>
              <a:spcBef>
                <a:spcPct val="0"/>
              </a:spcBef>
            </a:pPr>
            <a:r>
              <a:rPr lang="en-US" sz="3653">
                <a:solidFill>
                  <a:srgbClr val="545454"/>
                </a:solidFill>
                <a:latin typeface="Arial Bold"/>
                <a:ea typeface="Arial Bold"/>
                <a:cs typeface="Arial Bold"/>
                <a:sym typeface="Arial Bold"/>
              </a:rPr>
              <a:t>.</a:t>
            </a:r>
          </a:p>
        </p:txBody>
      </p:sp>
      <p:sp>
        <p:nvSpPr>
          <p:cNvPr name="TextBox 31" id="31"/>
          <p:cNvSpPr txBox="true"/>
          <p:nvPr/>
        </p:nvSpPr>
        <p:spPr>
          <a:xfrm rot="0">
            <a:off x="777301" y="2993293"/>
            <a:ext cx="152566" cy="818916"/>
          </a:xfrm>
          <a:prstGeom prst="rect">
            <a:avLst/>
          </a:prstGeom>
        </p:spPr>
        <p:txBody>
          <a:bodyPr anchor="t" rtlCol="false" tIns="0" lIns="0" bIns="0" rIns="0">
            <a:spAutoFit/>
          </a:bodyPr>
          <a:lstStyle/>
          <a:p>
            <a:pPr algn="ctr">
              <a:lnSpc>
                <a:spcPts val="6053"/>
              </a:lnSpc>
              <a:spcBef>
                <a:spcPct val="0"/>
              </a:spcBef>
            </a:pPr>
            <a:r>
              <a:rPr lang="en-US" sz="4324">
                <a:solidFill>
                  <a:srgbClr val="545454"/>
                </a:solidFill>
                <a:latin typeface="Arial Bold"/>
                <a:ea typeface="Arial Bold"/>
                <a:cs typeface="Arial Bold"/>
                <a:sym typeface="Arial Bold"/>
              </a:rPr>
              <a:t>.</a:t>
            </a:r>
          </a:p>
        </p:txBody>
      </p:sp>
      <p:sp>
        <p:nvSpPr>
          <p:cNvPr name="TextBox 32" id="32"/>
          <p:cNvSpPr txBox="true"/>
          <p:nvPr/>
        </p:nvSpPr>
        <p:spPr>
          <a:xfrm rot="0">
            <a:off x="853584" y="1566665"/>
            <a:ext cx="3350101" cy="798196"/>
          </a:xfrm>
          <a:prstGeom prst="rect">
            <a:avLst/>
          </a:prstGeom>
        </p:spPr>
        <p:txBody>
          <a:bodyPr anchor="t" rtlCol="false" tIns="0" lIns="0" bIns="0" rIns="0">
            <a:spAutoFit/>
          </a:bodyPr>
          <a:lstStyle/>
          <a:p>
            <a:pPr algn="ctr">
              <a:lnSpc>
                <a:spcPts val="5879"/>
              </a:lnSpc>
              <a:spcBef>
                <a:spcPct val="0"/>
              </a:spcBef>
            </a:pPr>
            <a:r>
              <a:rPr lang="en-US" sz="4199">
                <a:solidFill>
                  <a:srgbClr val="000000"/>
                </a:solidFill>
                <a:latin typeface="Arial Bold"/>
                <a:ea typeface="Arial Bold"/>
                <a:cs typeface="Arial Bold"/>
                <a:sym typeface="Arial Bold"/>
              </a:rPr>
              <a:t>Proje İş Akışı</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 t="0" r="-196" b="0"/>
            </a:stretch>
          </a:blipFill>
        </p:spPr>
      </p:sp>
      <p:sp>
        <p:nvSpPr>
          <p:cNvPr name="Freeform 3" id="3"/>
          <p:cNvSpPr/>
          <p:nvPr/>
        </p:nvSpPr>
        <p:spPr>
          <a:xfrm flipH="false" flipV="false" rot="0">
            <a:off x="4039818" y="415092"/>
            <a:ext cx="8507754" cy="8497120"/>
          </a:xfrm>
          <a:custGeom>
            <a:avLst/>
            <a:gdLst/>
            <a:ahLst/>
            <a:cxnLst/>
            <a:rect r="r" b="b" t="t" l="l"/>
            <a:pathLst>
              <a:path h="8497120" w="8507754">
                <a:moveTo>
                  <a:pt x="0" y="0"/>
                </a:moveTo>
                <a:lnTo>
                  <a:pt x="8507755" y="0"/>
                </a:lnTo>
                <a:lnTo>
                  <a:pt x="8507755" y="8497119"/>
                </a:lnTo>
                <a:lnTo>
                  <a:pt x="0" y="8497119"/>
                </a:lnTo>
                <a:lnTo>
                  <a:pt x="0" y="0"/>
                </a:lnTo>
                <a:close/>
              </a:path>
            </a:pathLst>
          </a:custGeom>
          <a:blipFill>
            <a:blip r:embed="rId3"/>
            <a:stretch>
              <a:fillRect l="0" t="0" r="0" b="0"/>
            </a:stretch>
          </a:blipFill>
        </p:spPr>
      </p:sp>
      <p:sp>
        <p:nvSpPr>
          <p:cNvPr name="AutoShape 4" id="4"/>
          <p:cNvSpPr/>
          <p:nvPr/>
        </p:nvSpPr>
        <p:spPr>
          <a:xfrm flipV="true">
            <a:off x="10534338" y="558276"/>
            <a:ext cx="1640083" cy="718515"/>
          </a:xfrm>
          <a:prstGeom prst="line">
            <a:avLst/>
          </a:prstGeom>
          <a:ln cap="flat" w="38100">
            <a:solidFill>
              <a:srgbClr val="A6A6A6"/>
            </a:solidFill>
            <a:prstDash val="solid"/>
            <a:headEnd type="none" len="sm" w="sm"/>
            <a:tailEnd type="none" len="sm" w="sm"/>
          </a:ln>
        </p:spPr>
      </p:sp>
      <p:sp>
        <p:nvSpPr>
          <p:cNvPr name="AutoShape 5" id="5"/>
          <p:cNvSpPr/>
          <p:nvPr/>
        </p:nvSpPr>
        <p:spPr>
          <a:xfrm>
            <a:off x="12174499" y="541826"/>
            <a:ext cx="2751514" cy="16450"/>
          </a:xfrm>
          <a:prstGeom prst="line">
            <a:avLst/>
          </a:prstGeom>
          <a:ln cap="flat" w="38100">
            <a:solidFill>
              <a:srgbClr val="A6A6A6"/>
            </a:solidFill>
            <a:prstDash val="solid"/>
            <a:headEnd type="oval" len="lg" w="lg"/>
            <a:tailEnd type="oval" len="lg" w="lg"/>
          </a:ln>
        </p:spPr>
      </p:sp>
      <p:sp>
        <p:nvSpPr>
          <p:cNvPr name="AutoShape 6" id="6"/>
          <p:cNvSpPr/>
          <p:nvPr/>
        </p:nvSpPr>
        <p:spPr>
          <a:xfrm flipV="true">
            <a:off x="11727531" y="2272318"/>
            <a:ext cx="1640083" cy="718515"/>
          </a:xfrm>
          <a:prstGeom prst="line">
            <a:avLst/>
          </a:prstGeom>
          <a:ln cap="flat" w="38100">
            <a:solidFill>
              <a:srgbClr val="FF5757"/>
            </a:solidFill>
            <a:prstDash val="solid"/>
            <a:headEnd type="none" len="sm" w="sm"/>
            <a:tailEnd type="none" len="sm" w="sm"/>
          </a:ln>
        </p:spPr>
      </p:sp>
      <p:sp>
        <p:nvSpPr>
          <p:cNvPr name="AutoShape 7" id="7"/>
          <p:cNvSpPr/>
          <p:nvPr/>
        </p:nvSpPr>
        <p:spPr>
          <a:xfrm flipV="true">
            <a:off x="11720930" y="5924106"/>
            <a:ext cx="1640083" cy="718515"/>
          </a:xfrm>
          <a:prstGeom prst="line">
            <a:avLst/>
          </a:prstGeom>
          <a:ln cap="flat" w="38100">
            <a:solidFill>
              <a:srgbClr val="E57212"/>
            </a:solidFill>
            <a:prstDash val="solid"/>
            <a:headEnd type="none" len="sm" w="sm"/>
            <a:tailEnd type="none" len="sm" w="sm"/>
          </a:ln>
        </p:spPr>
      </p:sp>
      <p:sp>
        <p:nvSpPr>
          <p:cNvPr name="AutoShape 8" id="8"/>
          <p:cNvSpPr/>
          <p:nvPr/>
        </p:nvSpPr>
        <p:spPr>
          <a:xfrm>
            <a:off x="13361111" y="2288767"/>
            <a:ext cx="2751514" cy="16450"/>
          </a:xfrm>
          <a:prstGeom prst="line">
            <a:avLst/>
          </a:prstGeom>
          <a:ln cap="flat" w="38100">
            <a:solidFill>
              <a:srgbClr val="FF5757"/>
            </a:solidFill>
            <a:prstDash val="solid"/>
            <a:headEnd type="oval" len="lg" w="lg"/>
            <a:tailEnd type="oval" len="lg" w="lg"/>
          </a:ln>
        </p:spPr>
      </p:sp>
      <p:sp>
        <p:nvSpPr>
          <p:cNvPr name="AutoShape 9" id="9"/>
          <p:cNvSpPr/>
          <p:nvPr/>
        </p:nvSpPr>
        <p:spPr>
          <a:xfrm>
            <a:off x="13361013" y="5915881"/>
            <a:ext cx="2751514" cy="16450"/>
          </a:xfrm>
          <a:prstGeom prst="line">
            <a:avLst/>
          </a:prstGeom>
          <a:ln cap="flat" w="38100">
            <a:solidFill>
              <a:srgbClr val="E57212"/>
            </a:solidFill>
            <a:prstDash val="solid"/>
            <a:headEnd type="oval" len="lg" w="lg"/>
            <a:tailEnd type="oval" len="lg" w="lg"/>
          </a:ln>
        </p:spPr>
      </p:sp>
      <p:sp>
        <p:nvSpPr>
          <p:cNvPr name="AutoShape 10" id="10"/>
          <p:cNvSpPr/>
          <p:nvPr/>
        </p:nvSpPr>
        <p:spPr>
          <a:xfrm>
            <a:off x="2129781" y="884634"/>
            <a:ext cx="2751514" cy="16450"/>
          </a:xfrm>
          <a:prstGeom prst="line">
            <a:avLst/>
          </a:prstGeom>
          <a:ln cap="flat" w="38100">
            <a:solidFill>
              <a:srgbClr val="E8A481"/>
            </a:solidFill>
            <a:prstDash val="solid"/>
            <a:headEnd type="oval" len="lg" w="lg"/>
            <a:tailEnd type="oval" len="lg" w="lg"/>
          </a:ln>
        </p:spPr>
      </p:sp>
      <p:sp>
        <p:nvSpPr>
          <p:cNvPr name="AutoShape 11" id="11"/>
          <p:cNvSpPr/>
          <p:nvPr/>
        </p:nvSpPr>
        <p:spPr>
          <a:xfrm>
            <a:off x="754024" y="2957933"/>
            <a:ext cx="2751514" cy="16450"/>
          </a:xfrm>
          <a:prstGeom prst="line">
            <a:avLst/>
          </a:prstGeom>
          <a:ln cap="flat" w="38100">
            <a:solidFill>
              <a:srgbClr val="5CE1E6"/>
            </a:solidFill>
            <a:prstDash val="solid"/>
            <a:headEnd type="oval" len="lg" w="lg"/>
            <a:tailEnd type="oval" len="lg" w="lg"/>
          </a:ln>
        </p:spPr>
      </p:sp>
      <p:sp>
        <p:nvSpPr>
          <p:cNvPr name="AutoShape 12" id="12"/>
          <p:cNvSpPr/>
          <p:nvPr/>
        </p:nvSpPr>
        <p:spPr>
          <a:xfrm>
            <a:off x="505074" y="5675155"/>
            <a:ext cx="3582787" cy="0"/>
          </a:xfrm>
          <a:prstGeom prst="line">
            <a:avLst/>
          </a:prstGeom>
          <a:ln cap="flat" w="38100">
            <a:solidFill>
              <a:srgbClr val="6FA8B6"/>
            </a:solidFill>
            <a:prstDash val="solid"/>
            <a:headEnd type="oval" len="lg" w="lg"/>
            <a:tailEnd type="oval" len="lg" w="lg"/>
          </a:ln>
        </p:spPr>
      </p:sp>
      <p:sp>
        <p:nvSpPr>
          <p:cNvPr name="AutoShape 13" id="13"/>
          <p:cNvSpPr/>
          <p:nvPr/>
        </p:nvSpPr>
        <p:spPr>
          <a:xfrm flipV="true">
            <a:off x="2201280" y="8797493"/>
            <a:ext cx="3694097" cy="16450"/>
          </a:xfrm>
          <a:prstGeom prst="line">
            <a:avLst/>
          </a:prstGeom>
          <a:ln cap="flat" w="38100">
            <a:solidFill>
              <a:srgbClr val="B53788"/>
            </a:solidFill>
            <a:prstDash val="solid"/>
            <a:headEnd type="oval" len="lg" w="lg"/>
            <a:tailEnd type="oval" len="lg" w="lg"/>
          </a:ln>
        </p:spPr>
      </p:sp>
      <p:sp>
        <p:nvSpPr>
          <p:cNvPr name="AutoShape 14" id="14"/>
          <p:cNvSpPr/>
          <p:nvPr/>
        </p:nvSpPr>
        <p:spPr>
          <a:xfrm flipH="true" flipV="true">
            <a:off x="4884622" y="931780"/>
            <a:ext cx="1061906" cy="613092"/>
          </a:xfrm>
          <a:prstGeom prst="line">
            <a:avLst/>
          </a:prstGeom>
          <a:ln cap="flat" w="38100">
            <a:solidFill>
              <a:srgbClr val="E8A481"/>
            </a:solidFill>
            <a:prstDash val="solid"/>
            <a:headEnd type="none" len="sm" w="sm"/>
            <a:tailEnd type="none" len="sm" w="sm"/>
          </a:ln>
        </p:spPr>
      </p:sp>
      <p:sp>
        <p:nvSpPr>
          <p:cNvPr name="AutoShape 15" id="15"/>
          <p:cNvSpPr/>
          <p:nvPr/>
        </p:nvSpPr>
        <p:spPr>
          <a:xfrm flipH="true" flipV="true">
            <a:off x="3516239" y="3003326"/>
            <a:ext cx="715751" cy="613050"/>
          </a:xfrm>
          <a:prstGeom prst="line">
            <a:avLst/>
          </a:prstGeom>
          <a:ln cap="flat" w="38100">
            <a:solidFill>
              <a:srgbClr val="5CE1E6"/>
            </a:solidFill>
            <a:prstDash val="solid"/>
            <a:headEnd type="none" len="sm" w="sm"/>
            <a:tailEnd type="none" len="sm" w="sm"/>
          </a:ln>
        </p:spPr>
      </p:sp>
      <p:sp>
        <p:nvSpPr>
          <p:cNvPr name="AutoShape 16" id="16"/>
          <p:cNvSpPr/>
          <p:nvPr/>
        </p:nvSpPr>
        <p:spPr>
          <a:xfrm flipH="true" flipV="true">
            <a:off x="4048329" y="5658705"/>
            <a:ext cx="715751" cy="613050"/>
          </a:xfrm>
          <a:prstGeom prst="line">
            <a:avLst/>
          </a:prstGeom>
          <a:ln cap="flat" w="38100">
            <a:solidFill>
              <a:srgbClr val="6FA8B6"/>
            </a:solidFill>
            <a:prstDash val="solid"/>
            <a:headEnd type="none" len="sm" w="sm"/>
            <a:tailEnd type="none" len="sm" w="sm"/>
          </a:ln>
        </p:spPr>
      </p:sp>
      <p:sp>
        <p:nvSpPr>
          <p:cNvPr name="AutoShape 17" id="17"/>
          <p:cNvSpPr/>
          <p:nvPr/>
        </p:nvSpPr>
        <p:spPr>
          <a:xfrm flipV="true">
            <a:off x="5879912" y="8306243"/>
            <a:ext cx="799159" cy="499475"/>
          </a:xfrm>
          <a:prstGeom prst="line">
            <a:avLst/>
          </a:prstGeom>
          <a:ln cap="flat" w="38100">
            <a:solidFill>
              <a:srgbClr val="B53788"/>
            </a:solidFill>
            <a:prstDash val="solid"/>
            <a:headEnd type="none" len="sm" w="sm"/>
            <a:tailEnd type="none" len="sm" w="sm"/>
          </a:ln>
        </p:spPr>
      </p:sp>
      <p:sp>
        <p:nvSpPr>
          <p:cNvPr name="Freeform 18" id="18"/>
          <p:cNvSpPr/>
          <p:nvPr/>
        </p:nvSpPr>
        <p:spPr>
          <a:xfrm flipH="false" flipV="false" rot="0">
            <a:off x="5191624" y="3490646"/>
            <a:ext cx="1173005" cy="1173005"/>
          </a:xfrm>
          <a:custGeom>
            <a:avLst/>
            <a:gdLst/>
            <a:ahLst/>
            <a:cxnLst/>
            <a:rect r="r" b="b" t="t" l="l"/>
            <a:pathLst>
              <a:path h="1173005" w="1173005">
                <a:moveTo>
                  <a:pt x="0" y="0"/>
                </a:moveTo>
                <a:lnTo>
                  <a:pt x="1173005" y="0"/>
                </a:lnTo>
                <a:lnTo>
                  <a:pt x="1173005" y="1173005"/>
                </a:lnTo>
                <a:lnTo>
                  <a:pt x="0" y="1173005"/>
                </a:lnTo>
                <a:lnTo>
                  <a:pt x="0" y="0"/>
                </a:lnTo>
                <a:close/>
              </a:path>
            </a:pathLst>
          </a:custGeom>
          <a:blipFill>
            <a:blip r:embed="rId4"/>
            <a:stretch>
              <a:fillRect l="0" t="0" r="0" b="0"/>
            </a:stretch>
          </a:blipFill>
        </p:spPr>
      </p:sp>
      <p:sp>
        <p:nvSpPr>
          <p:cNvPr name="Freeform 19" id="19"/>
          <p:cNvSpPr/>
          <p:nvPr/>
        </p:nvSpPr>
        <p:spPr>
          <a:xfrm flipH="false" flipV="false" rot="0">
            <a:off x="6679071" y="1544872"/>
            <a:ext cx="1236974" cy="1236974"/>
          </a:xfrm>
          <a:custGeom>
            <a:avLst/>
            <a:gdLst/>
            <a:ahLst/>
            <a:cxnLst/>
            <a:rect r="r" b="b" t="t" l="l"/>
            <a:pathLst>
              <a:path h="1236974" w="1236974">
                <a:moveTo>
                  <a:pt x="0" y="0"/>
                </a:moveTo>
                <a:lnTo>
                  <a:pt x="1236974" y="0"/>
                </a:lnTo>
                <a:lnTo>
                  <a:pt x="1236974" y="1236973"/>
                </a:lnTo>
                <a:lnTo>
                  <a:pt x="0" y="1236973"/>
                </a:lnTo>
                <a:lnTo>
                  <a:pt x="0" y="0"/>
                </a:lnTo>
                <a:close/>
              </a:path>
            </a:pathLst>
          </a:custGeom>
          <a:blipFill>
            <a:blip r:embed="rId5"/>
            <a:stretch>
              <a:fillRect l="0" t="0" r="0" b="0"/>
            </a:stretch>
          </a:blipFill>
        </p:spPr>
      </p:sp>
      <p:sp>
        <p:nvSpPr>
          <p:cNvPr name="Freeform 20" id="20"/>
          <p:cNvSpPr/>
          <p:nvPr/>
        </p:nvSpPr>
        <p:spPr>
          <a:xfrm flipH="false" flipV="false" rot="0">
            <a:off x="9026353" y="1558241"/>
            <a:ext cx="1027323" cy="1027323"/>
          </a:xfrm>
          <a:custGeom>
            <a:avLst/>
            <a:gdLst/>
            <a:ahLst/>
            <a:cxnLst/>
            <a:rect r="r" b="b" t="t" l="l"/>
            <a:pathLst>
              <a:path h="1027323" w="1027323">
                <a:moveTo>
                  <a:pt x="0" y="0"/>
                </a:moveTo>
                <a:lnTo>
                  <a:pt x="1027323" y="0"/>
                </a:lnTo>
                <a:lnTo>
                  <a:pt x="1027323" y="1027323"/>
                </a:lnTo>
                <a:lnTo>
                  <a:pt x="0" y="1027323"/>
                </a:lnTo>
                <a:lnTo>
                  <a:pt x="0" y="0"/>
                </a:lnTo>
                <a:close/>
              </a:path>
            </a:pathLst>
          </a:custGeom>
          <a:blipFill>
            <a:blip r:embed="rId6"/>
            <a:stretch>
              <a:fillRect l="0" t="0" r="0" b="0"/>
            </a:stretch>
          </a:blipFill>
        </p:spPr>
      </p:sp>
      <p:sp>
        <p:nvSpPr>
          <p:cNvPr name="Freeform 21" id="21"/>
          <p:cNvSpPr/>
          <p:nvPr/>
        </p:nvSpPr>
        <p:spPr>
          <a:xfrm flipH="false" flipV="false" rot="0">
            <a:off x="10509571" y="3490646"/>
            <a:ext cx="1211359" cy="1211359"/>
          </a:xfrm>
          <a:custGeom>
            <a:avLst/>
            <a:gdLst/>
            <a:ahLst/>
            <a:cxnLst/>
            <a:rect r="r" b="b" t="t" l="l"/>
            <a:pathLst>
              <a:path h="1211359" w="1211359">
                <a:moveTo>
                  <a:pt x="0" y="0"/>
                </a:moveTo>
                <a:lnTo>
                  <a:pt x="1211359" y="0"/>
                </a:lnTo>
                <a:lnTo>
                  <a:pt x="1211359" y="1211360"/>
                </a:lnTo>
                <a:lnTo>
                  <a:pt x="0" y="1211360"/>
                </a:lnTo>
                <a:lnTo>
                  <a:pt x="0" y="0"/>
                </a:lnTo>
                <a:close/>
              </a:path>
            </a:pathLst>
          </a:custGeom>
          <a:blipFill>
            <a:blip r:embed="rId7"/>
            <a:stretch>
              <a:fillRect l="0" t="0" r="0" b="0"/>
            </a:stretch>
          </a:blipFill>
        </p:spPr>
      </p:sp>
      <p:sp>
        <p:nvSpPr>
          <p:cNvPr name="Freeform 22" id="22"/>
          <p:cNvSpPr/>
          <p:nvPr/>
        </p:nvSpPr>
        <p:spPr>
          <a:xfrm flipH="false" flipV="false" rot="0">
            <a:off x="9890237" y="5675155"/>
            <a:ext cx="992141" cy="992141"/>
          </a:xfrm>
          <a:custGeom>
            <a:avLst/>
            <a:gdLst/>
            <a:ahLst/>
            <a:cxnLst/>
            <a:rect r="r" b="b" t="t" l="l"/>
            <a:pathLst>
              <a:path h="992141" w="992141">
                <a:moveTo>
                  <a:pt x="0" y="0"/>
                </a:moveTo>
                <a:lnTo>
                  <a:pt x="992141" y="0"/>
                </a:lnTo>
                <a:lnTo>
                  <a:pt x="992141" y="992141"/>
                </a:lnTo>
                <a:lnTo>
                  <a:pt x="0" y="992141"/>
                </a:lnTo>
                <a:lnTo>
                  <a:pt x="0" y="0"/>
                </a:lnTo>
                <a:close/>
              </a:path>
            </a:pathLst>
          </a:custGeom>
          <a:blipFill>
            <a:blip r:embed="rId8"/>
            <a:stretch>
              <a:fillRect l="0" t="0" r="0" b="0"/>
            </a:stretch>
          </a:blipFill>
        </p:spPr>
      </p:sp>
      <p:sp>
        <p:nvSpPr>
          <p:cNvPr name="Freeform 23" id="23"/>
          <p:cNvSpPr/>
          <p:nvPr/>
        </p:nvSpPr>
        <p:spPr>
          <a:xfrm flipH="false" flipV="false" rot="0">
            <a:off x="5686931" y="5675155"/>
            <a:ext cx="992141" cy="992141"/>
          </a:xfrm>
          <a:custGeom>
            <a:avLst/>
            <a:gdLst/>
            <a:ahLst/>
            <a:cxnLst/>
            <a:rect r="r" b="b" t="t" l="l"/>
            <a:pathLst>
              <a:path h="992141" w="992141">
                <a:moveTo>
                  <a:pt x="0" y="0"/>
                </a:moveTo>
                <a:lnTo>
                  <a:pt x="992140" y="0"/>
                </a:lnTo>
                <a:lnTo>
                  <a:pt x="992140" y="992141"/>
                </a:lnTo>
                <a:lnTo>
                  <a:pt x="0" y="992141"/>
                </a:lnTo>
                <a:lnTo>
                  <a:pt x="0" y="0"/>
                </a:lnTo>
                <a:close/>
              </a:path>
            </a:pathLst>
          </a:custGeom>
          <a:blipFill>
            <a:blip r:embed="rId9"/>
            <a:stretch>
              <a:fillRect l="0" t="0" r="0" b="0"/>
            </a:stretch>
          </a:blipFill>
        </p:spPr>
      </p:sp>
      <p:sp>
        <p:nvSpPr>
          <p:cNvPr name="Freeform 24" id="24"/>
          <p:cNvSpPr/>
          <p:nvPr/>
        </p:nvSpPr>
        <p:spPr>
          <a:xfrm flipH="false" flipV="false" rot="0">
            <a:off x="7718424" y="6667296"/>
            <a:ext cx="1150544" cy="1150544"/>
          </a:xfrm>
          <a:custGeom>
            <a:avLst/>
            <a:gdLst/>
            <a:ahLst/>
            <a:cxnLst/>
            <a:rect r="r" b="b" t="t" l="l"/>
            <a:pathLst>
              <a:path h="1150544" w="1150544">
                <a:moveTo>
                  <a:pt x="0" y="0"/>
                </a:moveTo>
                <a:lnTo>
                  <a:pt x="1150543" y="0"/>
                </a:lnTo>
                <a:lnTo>
                  <a:pt x="1150543" y="1150544"/>
                </a:lnTo>
                <a:lnTo>
                  <a:pt x="0" y="1150544"/>
                </a:lnTo>
                <a:lnTo>
                  <a:pt x="0" y="0"/>
                </a:lnTo>
                <a:close/>
              </a:path>
            </a:pathLst>
          </a:custGeom>
          <a:blipFill>
            <a:blip r:embed="rId10"/>
            <a:stretch>
              <a:fillRect l="0" t="0" r="0" b="0"/>
            </a:stretch>
          </a:blipFill>
        </p:spPr>
      </p:sp>
      <p:sp>
        <p:nvSpPr>
          <p:cNvPr name="TextBox 25" id="25"/>
          <p:cNvSpPr txBox="true"/>
          <p:nvPr/>
        </p:nvSpPr>
        <p:spPr>
          <a:xfrm rot="0">
            <a:off x="7313561" y="4276972"/>
            <a:ext cx="1960268" cy="640009"/>
          </a:xfrm>
          <a:prstGeom prst="rect">
            <a:avLst/>
          </a:prstGeom>
        </p:spPr>
        <p:txBody>
          <a:bodyPr anchor="t" rtlCol="false" tIns="0" lIns="0" bIns="0" rIns="0">
            <a:spAutoFit/>
          </a:bodyPr>
          <a:lstStyle/>
          <a:p>
            <a:pPr algn="ctr">
              <a:lnSpc>
                <a:spcPts val="4714"/>
              </a:lnSpc>
              <a:spcBef>
                <a:spcPct val="0"/>
              </a:spcBef>
            </a:pPr>
            <a:r>
              <a:rPr lang="en-US" sz="3367">
                <a:solidFill>
                  <a:srgbClr val="000000"/>
                </a:solidFill>
                <a:latin typeface="Arial Bold"/>
                <a:ea typeface="Arial Bold"/>
                <a:cs typeface="Arial Bold"/>
                <a:sym typeface="Arial Bold"/>
              </a:rPr>
              <a:t>PIPELINE</a:t>
            </a:r>
          </a:p>
        </p:txBody>
      </p:sp>
      <p:sp>
        <p:nvSpPr>
          <p:cNvPr name="TextBox 26" id="26"/>
          <p:cNvSpPr txBox="true"/>
          <p:nvPr/>
        </p:nvSpPr>
        <p:spPr>
          <a:xfrm rot="0">
            <a:off x="505074" y="2452328"/>
            <a:ext cx="3249414" cy="505606"/>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Arial Bold"/>
                <a:ea typeface="Arial Bold"/>
                <a:cs typeface="Arial Bold"/>
                <a:sym typeface="Arial Bold"/>
              </a:rPr>
              <a:t>Veri  Seti Oluşturma</a:t>
            </a:r>
          </a:p>
        </p:txBody>
      </p:sp>
      <p:sp>
        <p:nvSpPr>
          <p:cNvPr name="TextBox 27" id="27"/>
          <p:cNvSpPr txBox="true"/>
          <p:nvPr/>
        </p:nvSpPr>
        <p:spPr>
          <a:xfrm rot="0">
            <a:off x="2693116" y="329679"/>
            <a:ext cx="1624844" cy="505606"/>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Arial Bold"/>
                <a:ea typeface="Arial Bold"/>
                <a:cs typeface="Arial Bold"/>
                <a:sym typeface="Arial Bold"/>
              </a:rPr>
              <a:t>Ön İşleme</a:t>
            </a:r>
          </a:p>
        </p:txBody>
      </p:sp>
      <p:sp>
        <p:nvSpPr>
          <p:cNvPr name="TextBox 28" id="28"/>
          <p:cNvSpPr txBox="true"/>
          <p:nvPr/>
        </p:nvSpPr>
        <p:spPr>
          <a:xfrm rot="0">
            <a:off x="12531484" y="36221"/>
            <a:ext cx="2380059" cy="503507"/>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Arial Bold"/>
                <a:ea typeface="Arial Bold"/>
                <a:cs typeface="Arial Bold"/>
                <a:sym typeface="Arial Bold"/>
              </a:rPr>
              <a:t>Lemmatization</a:t>
            </a:r>
          </a:p>
        </p:txBody>
      </p:sp>
      <p:sp>
        <p:nvSpPr>
          <p:cNvPr name="TextBox 29" id="29"/>
          <p:cNvSpPr txBox="true"/>
          <p:nvPr/>
        </p:nvSpPr>
        <p:spPr>
          <a:xfrm rot="0">
            <a:off x="13741746" y="1766712"/>
            <a:ext cx="2209777" cy="505606"/>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Arial Bold"/>
                <a:ea typeface="Arial Bold"/>
                <a:cs typeface="Arial Bold"/>
                <a:sym typeface="Arial Bold"/>
              </a:rPr>
              <a:t>Model Eğitimi</a:t>
            </a:r>
          </a:p>
        </p:txBody>
      </p:sp>
      <p:sp>
        <p:nvSpPr>
          <p:cNvPr name="TextBox 30" id="30"/>
          <p:cNvSpPr txBox="true"/>
          <p:nvPr/>
        </p:nvSpPr>
        <p:spPr>
          <a:xfrm rot="0">
            <a:off x="13463132" y="5376279"/>
            <a:ext cx="2726541" cy="974429"/>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Arial Bold"/>
                <a:ea typeface="Arial Bold"/>
                <a:cs typeface="Arial Bold"/>
                <a:sym typeface="Arial Bold"/>
              </a:rPr>
              <a:t>Modeli Değerlendirme</a:t>
            </a:r>
          </a:p>
        </p:txBody>
      </p:sp>
      <p:sp>
        <p:nvSpPr>
          <p:cNvPr name="TextBox 31" id="31"/>
          <p:cNvSpPr txBox="true"/>
          <p:nvPr/>
        </p:nvSpPr>
        <p:spPr>
          <a:xfrm rot="0">
            <a:off x="2452010" y="8285068"/>
            <a:ext cx="3494518" cy="505606"/>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Arial Bold"/>
                <a:ea typeface="Arial Bold"/>
                <a:cs typeface="Arial Bold"/>
                <a:sym typeface="Arial Bold"/>
              </a:rPr>
              <a:t>Modelin Uygulanması</a:t>
            </a:r>
          </a:p>
        </p:txBody>
      </p:sp>
      <p:sp>
        <p:nvSpPr>
          <p:cNvPr name="TextBox 32" id="32"/>
          <p:cNvSpPr txBox="true"/>
          <p:nvPr/>
        </p:nvSpPr>
        <p:spPr>
          <a:xfrm rot="0">
            <a:off x="685353" y="5144875"/>
            <a:ext cx="3533313" cy="505606"/>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Arial Bold"/>
                <a:ea typeface="Arial Bold"/>
                <a:cs typeface="Arial Bold"/>
                <a:sym typeface="Arial Bold"/>
              </a:rPr>
              <a:t>İzleme ve Güncelleme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DAGNJUrtJPA</dc:identifier>
  <dcterms:modified xsi:type="dcterms:W3CDTF">2011-08-01T06:04:30Z</dcterms:modified>
  <cp:revision>1</cp:revision>
  <dc:title>TDDI_Serbest_Kategori Kopyası</dc:title>
</cp:coreProperties>
</file>